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812" r:id="rId1"/>
  </p:sldMasterIdLst>
  <p:notesMasterIdLst>
    <p:notesMasterId r:id="rId25"/>
  </p:notesMasterIdLst>
  <p:sldIdLst>
    <p:sldId id="258" r:id="rId2"/>
    <p:sldId id="343" r:id="rId3"/>
    <p:sldId id="292" r:id="rId4"/>
    <p:sldId id="347" r:id="rId5"/>
    <p:sldId id="364" r:id="rId6"/>
    <p:sldId id="365" r:id="rId7"/>
    <p:sldId id="366" r:id="rId8"/>
    <p:sldId id="389" r:id="rId9"/>
    <p:sldId id="382" r:id="rId10"/>
    <p:sldId id="368" r:id="rId11"/>
    <p:sldId id="348" r:id="rId12"/>
    <p:sldId id="390" r:id="rId13"/>
    <p:sldId id="391" r:id="rId14"/>
    <p:sldId id="372" r:id="rId15"/>
    <p:sldId id="373" r:id="rId16"/>
    <p:sldId id="374" r:id="rId17"/>
    <p:sldId id="376" r:id="rId18"/>
    <p:sldId id="383" r:id="rId19"/>
    <p:sldId id="392" r:id="rId20"/>
    <p:sldId id="393" r:id="rId21"/>
    <p:sldId id="394" r:id="rId22"/>
    <p:sldId id="395" r:id="rId23"/>
    <p:sldId id="396" r:id="rId24"/>
  </p:sldIdLst>
  <p:sldSz cx="9144000" cy="6858000" type="screen4x3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8">
          <p15:clr>
            <a:srgbClr val="A4A3A4"/>
          </p15:clr>
        </p15:guide>
        <p15:guide id="2" orient="horz" pos="984">
          <p15:clr>
            <a:srgbClr val="A4A3A4"/>
          </p15:clr>
        </p15:guide>
        <p15:guide id="3" orient="horz" pos="1344">
          <p15:clr>
            <a:srgbClr val="A4A3A4"/>
          </p15:clr>
        </p15:guide>
        <p15:guide id="4" orient="horz" pos="4014">
          <p15:clr>
            <a:srgbClr val="A4A3A4"/>
          </p15:clr>
        </p15:guide>
        <p15:guide id="5" pos="2880">
          <p15:clr>
            <a:srgbClr val="A4A3A4"/>
          </p15:clr>
        </p15:guide>
        <p15:guide id="6" pos="294">
          <p15:clr>
            <a:srgbClr val="A4A3A4"/>
          </p15:clr>
        </p15:guide>
        <p15:guide id="7" pos="480">
          <p15:clr>
            <a:srgbClr val="A4A3A4"/>
          </p15:clr>
        </p15:guide>
        <p15:guide id="8" pos="5304">
          <p15:clr>
            <a:srgbClr val="A4A3A4"/>
          </p15:clr>
        </p15:guide>
        <p15:guide id="9" pos="9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B0D8"/>
    <a:srgbClr val="FFE4C9"/>
    <a:srgbClr val="612A8A"/>
    <a:srgbClr val="FFF7DD"/>
    <a:srgbClr val="95C670"/>
    <a:srgbClr val="FF9F9F"/>
    <a:srgbClr val="FFE1E1"/>
    <a:srgbClr val="FFF3F3"/>
    <a:srgbClr val="6B9DCF"/>
    <a:srgbClr val="DFEA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1EBBBCC-DAD2-459C-BE2E-F6DE35CF9A28}" styleName="어두운 스타일 2 - 강조 3/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39" autoAdjust="0"/>
    <p:restoredTop sz="49341" autoAdjust="0"/>
  </p:normalViewPr>
  <p:slideViewPr>
    <p:cSldViewPr snapToGrid="0">
      <p:cViewPr varScale="1">
        <p:scale>
          <a:sx n="90" d="100"/>
          <a:sy n="90" d="100"/>
        </p:scale>
        <p:origin x="96" y="474"/>
      </p:cViewPr>
      <p:guideLst>
        <p:guide orient="horz" pos="2148"/>
        <p:guide orient="horz" pos="984"/>
        <p:guide orient="horz" pos="1344"/>
        <p:guide orient="horz" pos="4014"/>
        <p:guide pos="2880"/>
        <p:guide pos="294"/>
        <p:guide pos="480"/>
        <p:guide pos="5304"/>
        <p:guide pos="906"/>
      </p:guideLst>
    </p:cSldViewPr>
  </p:slideViewPr>
  <p:outlineViewPr>
    <p:cViewPr>
      <p:scale>
        <a:sx n="33" d="100"/>
        <a:sy n="33" d="100"/>
      </p:scale>
      <p:origin x="0" y="1439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-3828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HY견고딕" pitchFamily="18" charset="-127"/>
                <a:ea typeface="HY견고딕" pitchFamily="18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HY견고딕" pitchFamily="18" charset="-127"/>
                <a:ea typeface="HY견고딕" pitchFamily="18" charset="-127"/>
              </a:defRPr>
            </a:lvl1pPr>
          </a:lstStyle>
          <a:p>
            <a:pPr>
              <a:defRPr/>
            </a:pPr>
            <a:fld id="{1787BAEB-545F-446E-B32F-255255A0FDB1}" type="datetimeFigureOut">
              <a:rPr lang="ko-KR" altLang="en-US" smtClean="0"/>
              <a:pPr>
                <a:defRPr/>
              </a:pPr>
              <a:t>2018-03-07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 dirty="0" smtClean="0"/>
              <a:t>마스터 텍스트 스타일을 편집합니다</a:t>
            </a:r>
          </a:p>
          <a:p>
            <a:pPr lvl="1"/>
            <a:r>
              <a:rPr lang="ko-KR" altLang="en-US" noProof="0" dirty="0" smtClean="0"/>
              <a:t>둘째 수준</a:t>
            </a:r>
          </a:p>
          <a:p>
            <a:pPr lvl="2"/>
            <a:r>
              <a:rPr lang="ko-KR" altLang="en-US" noProof="0" dirty="0" smtClean="0"/>
              <a:t>셋째 수준</a:t>
            </a:r>
          </a:p>
          <a:p>
            <a:pPr lvl="3"/>
            <a:r>
              <a:rPr lang="ko-KR" altLang="en-US" noProof="0" dirty="0" smtClean="0"/>
              <a:t>넷째 수준</a:t>
            </a:r>
          </a:p>
          <a:p>
            <a:pPr lvl="4"/>
            <a:r>
              <a:rPr lang="ko-KR" altLang="en-US" noProof="0" dirty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HY견고딕" pitchFamily="18" charset="-127"/>
                <a:ea typeface="HY견고딕" pitchFamily="18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HY견고딕" pitchFamily="18" charset="-127"/>
                <a:ea typeface="HY견고딕" pitchFamily="18" charset="-127"/>
              </a:defRPr>
            </a:lvl1pPr>
          </a:lstStyle>
          <a:p>
            <a:pPr>
              <a:defRPr/>
            </a:pPr>
            <a:fld id="{C4E7ABD8-815C-4934-86B4-B66B1907B52E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84456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Y견고딕" pitchFamily="18" charset="-127"/>
        <a:ea typeface="HY견고딕" pitchFamily="18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Y견고딕" pitchFamily="18" charset="-127"/>
        <a:ea typeface="HY견고딕" pitchFamily="18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Y견고딕" pitchFamily="18" charset="-127"/>
        <a:ea typeface="HY견고딕" pitchFamily="18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Y견고딕" pitchFamily="18" charset="-127"/>
        <a:ea typeface="HY견고딕" pitchFamily="18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Y견고딕" pitchFamily="18" charset="-127"/>
        <a:ea typeface="HY견고딕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139B2-D107-4A87-A731-55AEF9A8A785}" type="datetimeFigureOut">
              <a:rPr lang="ko-KR" altLang="en-US" smtClean="0"/>
              <a:pPr/>
              <a:t>2018-03-07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778C-D872-4427-9AE8-A2648DCB89C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9" name="그림 3" descr="045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그림 6" descr="045.png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lum bright="10000"/>
          </a:blip>
          <a:srcRect l="6693" t="31496" r="6299" b="49344"/>
          <a:stretch>
            <a:fillRect/>
          </a:stretch>
        </p:blipFill>
        <p:spPr bwMode="auto">
          <a:xfrm>
            <a:off x="610852" y="2157171"/>
            <a:ext cx="8283316" cy="136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단계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텍스트 개체 틀 20"/>
          <p:cNvSpPr>
            <a:spLocks noGrp="1"/>
          </p:cNvSpPr>
          <p:nvPr>
            <p:ph type="body" sz="quarter" idx="10"/>
          </p:nvPr>
        </p:nvSpPr>
        <p:spPr>
          <a:xfrm>
            <a:off x="0" y="7784"/>
            <a:ext cx="7380312" cy="724850"/>
          </a:xfrm>
          <a:prstGeom prst="rect">
            <a:avLst/>
          </a:prstGeom>
          <a:noFill/>
        </p:spPr>
        <p:txBody>
          <a:bodyPr wrap="square" lIns="216000" tIns="169200" rIns="0" bIns="0" rtlCol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marL="857250" indent="-857250" algn="l" defTabSz="914400" rtl="0" eaLnBrk="1" latinLnBrk="1" hangingPunct="1">
              <a:buFont typeface="+mj-lt"/>
              <a:buAutoNum type="romanUcPeriod"/>
              <a:defRPr lang="ko-KR" altLang="en-US" sz="3600" kern="1200" spc="-18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404813" indent="-404813" algn="l" defTabSz="914400" rtl="0" eaLnBrk="1" latinLnBrk="1" hangingPunct="1">
              <a:buFont typeface="+mj-lt"/>
              <a:buAutoNum type="romanUcPeriod"/>
              <a:defRPr lang="ko-KR" altLang="en-US" sz="3600" kern="1200" spc="-180" dirty="0" smtClean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404813" indent="-404813" algn="l" defTabSz="914400" rtl="0" eaLnBrk="1" latinLnBrk="1" hangingPunct="1">
              <a:buFont typeface="+mj-lt"/>
              <a:buAutoNum type="romanUcPeriod"/>
              <a:defRPr lang="ko-KR" altLang="en-US" sz="3600" kern="1200" spc="-180" dirty="0" smtClean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404813" indent="-404813" algn="l" defTabSz="914400" rtl="0" eaLnBrk="1" latinLnBrk="1" hangingPunct="1">
              <a:buFont typeface="+mj-lt"/>
              <a:buAutoNum type="romanUcPeriod"/>
              <a:defRPr lang="ko-KR" altLang="en-US" sz="3600" kern="1200" spc="-180" dirty="0" smtClean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404813" indent="-404813" algn="l" defTabSz="914400" rtl="0" eaLnBrk="1" latinLnBrk="1" hangingPunct="1">
              <a:buFont typeface="+mj-lt"/>
              <a:buAutoNum type="romanUcPeriod"/>
              <a:defRPr lang="ko-KR" altLang="en-US" sz="3600" kern="1200" spc="-180" dirty="0" smtClean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0" name="텍스트 개체 틀 49"/>
          <p:cNvSpPr>
            <a:spLocks noGrp="1"/>
          </p:cNvSpPr>
          <p:nvPr>
            <p:ph type="body" sz="quarter" idx="13"/>
          </p:nvPr>
        </p:nvSpPr>
        <p:spPr>
          <a:xfrm>
            <a:off x="0" y="943888"/>
            <a:ext cx="867568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marL="266700" indent="95250" algn="l" defTabSz="914400" rtl="0" eaLnBrk="1" latinLnBrk="1" hangingPunct="1">
              <a:buFont typeface="+mj-lt"/>
              <a:buAutoNum type="arabicPeriod"/>
              <a:defRPr lang="ko-KR" altLang="en-US" sz="2800" b="0" kern="1200" spc="-18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  <a:lvl2pPr marL="266700" indent="95250" algn="l" defTabSz="914400" rtl="0" eaLnBrk="1" latinLnBrk="1" hangingPunct="1">
              <a:defRPr lang="ko-KR" altLang="en-US" sz="2800" b="0" kern="1200" spc="-18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2pPr>
            <a:lvl3pPr marL="266700" indent="95250" algn="l" defTabSz="914400" rtl="0" eaLnBrk="1" latinLnBrk="1" hangingPunct="1">
              <a:defRPr lang="ko-KR" altLang="en-US" sz="2800" b="0" kern="1200" spc="-18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3pPr>
            <a:lvl4pPr marL="266700" indent="95250" algn="l" defTabSz="914400" rtl="0" eaLnBrk="1" latinLnBrk="1" hangingPunct="1">
              <a:defRPr lang="ko-KR" altLang="en-US" sz="2800" b="0" kern="1200" spc="-18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4pPr>
            <a:lvl5pPr marL="266700" indent="95250" algn="l" defTabSz="914400" rtl="0" eaLnBrk="1" latinLnBrk="1" hangingPunct="1">
              <a:defRPr lang="ko-KR" altLang="en-US" sz="2800" b="0" kern="1200" spc="-18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8" name="텍스트 개체 틀 51"/>
          <p:cNvSpPr>
            <a:spLocks noGrp="1"/>
          </p:cNvSpPr>
          <p:nvPr>
            <p:ph type="body" sz="quarter" idx="14"/>
          </p:nvPr>
        </p:nvSpPr>
        <p:spPr>
          <a:xfrm>
            <a:off x="469216" y="1519238"/>
            <a:ext cx="8207240" cy="4770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marL="361950" indent="-361950" algn="l" defTabSz="914400" rtl="0" eaLnBrk="1" latinLnBrk="1" hangingPunct="1">
              <a:buFont typeface="+mj-lt"/>
              <a:buAutoNum type="arabicParenR"/>
              <a:defRPr lang="ko-KR" altLang="en-US" sz="2500" kern="1200" spc="-7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139B2-D107-4A87-A731-55AEF9A8A785}" type="datetimeFigureOut">
              <a:rPr lang="ko-KR" altLang="en-US" smtClean="0"/>
              <a:pPr/>
              <a:t>2018-03-07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778C-D872-4427-9AE8-A2648DCB89C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139B2-D107-4A87-A731-55AEF9A8A785}" type="datetimeFigureOut">
              <a:rPr lang="ko-KR" altLang="en-US" smtClean="0"/>
              <a:pPr/>
              <a:t>2018-03-07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1778C-D872-4427-9AE8-A2648DCB89C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7" name="그림 2" descr="기술가정_내지.png"/>
          <p:cNvPicPr>
            <a:picLocks noChangeAspect="1"/>
          </p:cNvPicPr>
          <p:nvPr userDrawn="1"/>
        </p:nvPicPr>
        <p:blipFill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그림 2" descr="기술가정_내지.png"/>
          <p:cNvPicPr>
            <a:picLocks noChangeAspect="1"/>
          </p:cNvPicPr>
          <p:nvPr userDrawn="1"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lum bright="10000"/>
          </a:blip>
          <a:srcRect t="2100" r="1575" b="88714"/>
          <a:stretch>
            <a:fillRect/>
          </a:stretch>
        </p:blipFill>
        <p:spPr bwMode="auto">
          <a:xfrm>
            <a:off x="0" y="140186"/>
            <a:ext cx="8999939" cy="629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/>
          <p:cNvSpPr/>
          <p:nvPr userDrawn="1"/>
        </p:nvSpPr>
        <p:spPr>
          <a:xfrm>
            <a:off x="0" y="121920"/>
            <a:ext cx="8987246" cy="635726"/>
          </a:xfrm>
          <a:prstGeom prst="rect">
            <a:avLst/>
          </a:prstGeom>
          <a:solidFill>
            <a:srgbClr val="88B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13" r:id="rId1"/>
    <p:sldLayoutId id="2147484820" r:id="rId2"/>
    <p:sldLayoutId id="2147484814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HY견고딕" pitchFamily="18" charset="-127"/>
          <a:ea typeface="HY견고딕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부제목 9"/>
          <p:cNvSpPr>
            <a:spLocks noGrp="1"/>
          </p:cNvSpPr>
          <p:nvPr>
            <p:ph type="subTitle" idx="1"/>
          </p:nvPr>
        </p:nvSpPr>
        <p:spPr>
          <a:xfrm>
            <a:off x="841965" y="3801533"/>
            <a:ext cx="7374468" cy="753533"/>
          </a:xfrm>
        </p:spPr>
        <p:txBody>
          <a:bodyPr/>
          <a:lstStyle/>
          <a:p>
            <a:pPr marL="0" indent="0" fontAlgn="auto">
              <a:spcAft>
                <a:spcPts val="0"/>
              </a:spcAft>
              <a:buNone/>
              <a:defRPr/>
            </a:pPr>
            <a:r>
              <a:rPr lang="en-US" altLang="ko-KR" sz="4000" spc="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01. </a:t>
            </a:r>
            <a:r>
              <a:rPr lang="ko-KR" altLang="en-US" sz="4000" spc="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산업 구조와 공업의 발달</a:t>
            </a:r>
            <a:endParaRPr sz="4000" spc="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4294967295"/>
          </p:nvPr>
        </p:nvSpPr>
        <p:spPr>
          <a:xfrm>
            <a:off x="1328799" y="4738158"/>
            <a:ext cx="6400800" cy="554038"/>
          </a:xfrm>
        </p:spPr>
        <p:txBody>
          <a:bodyPr>
            <a:noAutofit/>
          </a:bodyPr>
          <a:lstStyle/>
          <a:p>
            <a:pPr marL="0" indent="0" algn="ctr" eaLnBrk="1" fontAlgn="auto" hangingPunct="1">
              <a:spcAft>
                <a:spcPts val="0"/>
              </a:spcAft>
              <a:buNone/>
              <a:defRPr/>
            </a:pPr>
            <a:r>
              <a:rPr lang="en-US" altLang="ko-KR" dirty="0" smtClean="0">
                <a:solidFill>
                  <a:srgbClr val="FF3300"/>
                </a:solidFill>
                <a:latin typeface="HY동녘B" pitchFamily="18" charset="-127"/>
                <a:ea typeface="HY동녘B" pitchFamily="18" charset="-127"/>
              </a:rPr>
              <a:t>1-1. </a:t>
            </a:r>
            <a:r>
              <a:rPr lang="ko-KR" altLang="en-US" dirty="0" smtClean="0">
                <a:solidFill>
                  <a:srgbClr val="FF3300"/>
                </a:solidFill>
                <a:latin typeface="HY동녘B" pitchFamily="18" charset="-127"/>
                <a:ea typeface="HY동녘B" pitchFamily="18" charset="-127"/>
              </a:rPr>
              <a:t>산업과 공업의 의미</a:t>
            </a:r>
            <a:endParaRPr lang="ko-KR" altLang="en-US" dirty="0">
              <a:solidFill>
                <a:srgbClr val="FF3300"/>
              </a:solidFill>
              <a:latin typeface="HY동녘B" pitchFamily="18" charset="-127"/>
              <a:ea typeface="HY동녘B" pitchFamily="18" charset="-127"/>
            </a:endParaRPr>
          </a:p>
        </p:txBody>
      </p:sp>
      <p:sp>
        <p:nvSpPr>
          <p:cNvPr id="5" name="제목 8"/>
          <p:cNvSpPr txBox="1">
            <a:spLocks/>
          </p:cNvSpPr>
          <p:nvPr/>
        </p:nvSpPr>
        <p:spPr>
          <a:xfrm>
            <a:off x="-113170" y="2344199"/>
            <a:ext cx="9132353" cy="92333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indent="-414338" algn="ctr" fontAlgn="auto">
              <a:spcAft>
                <a:spcPts val="0"/>
              </a:spcAft>
              <a:defRPr/>
            </a:pPr>
            <a:r>
              <a:rPr kumimoji="0" lang="en-US" altLang="ko-KR" sz="6000" b="1" spc="-450" dirty="0">
                <a:solidFill>
                  <a:schemeClr val="bg1"/>
                </a:solidFill>
                <a:effectLst>
                  <a:innerShdw blurRad="50800">
                    <a:prstClr val="black"/>
                  </a:innerShdw>
                </a:effectLst>
                <a:latin typeface="HY견명조" pitchFamily="18" charset="-127"/>
                <a:ea typeface="HY견명조" pitchFamily="18" charset="-127"/>
              </a:rPr>
              <a:t>Ⅰ</a:t>
            </a:r>
            <a:r>
              <a:rPr kumimoji="0" lang="en-US" altLang="ko-KR" sz="6000" spc="-450" dirty="0">
                <a:solidFill>
                  <a:schemeClr val="bg1"/>
                </a:solidFill>
                <a:effectLst>
                  <a:innerShdw blurRad="50800">
                    <a:prstClr val="black"/>
                  </a:innerShdw>
                </a:effectLst>
                <a:latin typeface="HY견고딕" pitchFamily="18" charset="-127"/>
                <a:ea typeface="HY견고딕" pitchFamily="18" charset="-127"/>
              </a:rPr>
              <a:t>.</a:t>
            </a:r>
            <a:r>
              <a:rPr kumimoji="0" lang="en-US" altLang="ko-KR" sz="4000" spc="-450" dirty="0">
                <a:solidFill>
                  <a:schemeClr val="bg1"/>
                </a:solidFill>
                <a:effectLst>
                  <a:innerShdw blurRad="50800">
                    <a:prstClr val="black"/>
                  </a:innerShdw>
                </a:effectLst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5400" spc="-450" dirty="0" smtClean="0">
                <a:solidFill>
                  <a:schemeClr val="bg1"/>
                </a:solidFill>
                <a:effectLst>
                  <a:innerShdw blurRad="50800">
                    <a:prstClr val="black"/>
                  </a:innerShdw>
                </a:effectLst>
                <a:latin typeface="HY견고딕" pitchFamily="18" charset="-127"/>
                <a:ea typeface="HY견고딕" pitchFamily="18" charset="-127"/>
              </a:rPr>
              <a:t>산업 사회와 공업의 개요</a:t>
            </a:r>
            <a:endParaRPr kumimoji="0" lang="ko-KR" altLang="en-US" sz="5400" spc="-450" dirty="0">
              <a:solidFill>
                <a:schemeClr val="bg1"/>
              </a:solidFill>
              <a:effectLst>
                <a:innerShdw blurRad="50800">
                  <a:prstClr val="black"/>
                </a:innerShdw>
              </a:effectLst>
              <a:latin typeface="HY견고딕" pitchFamily="18" charset="-127"/>
              <a:ea typeface="HY견고딕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0" dirty="0" smtClean="0"/>
              <a:t>1-2. </a:t>
            </a:r>
            <a:r>
              <a:rPr lang="ko-KR" altLang="en-US" spc="0" smtClean="0"/>
              <a:t>공업의 발전 </a:t>
            </a:r>
            <a:r>
              <a:rPr lang="ko-KR" altLang="en-US" spc="0" dirty="0" smtClean="0"/>
              <a:t>요소</a:t>
            </a:r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2. </a:t>
            </a:r>
            <a:r>
              <a:rPr lang="ko-KR" altLang="en-US" spc="0" dirty="0">
                <a:solidFill>
                  <a:srgbClr val="D84E28"/>
                </a:solidFill>
              </a:rPr>
              <a:t>공업의 분류 방법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80277" y="1465407"/>
            <a:ext cx="18934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tx1">
                  <a:lumMod val="75000"/>
                  <a:lumOff val="25000"/>
                </a:schemeClr>
              </a:buClr>
              <a:buFont typeface="맑은 고딕" pitchFamily="50" charset="-127"/>
              <a:buChar char="▶"/>
            </a:pPr>
            <a:r>
              <a:rPr lang="ko-KR" altLang="en-US" sz="2000" dirty="0" smtClean="0">
                <a:latin typeface="HY견고딕" pitchFamily="18" charset="-127"/>
                <a:ea typeface="HY견고딕" pitchFamily="18" charset="-127"/>
              </a:rPr>
              <a:t> 공업의 분류</a:t>
            </a:r>
            <a:endParaRPr lang="ko-KR" altLang="en-US" sz="2000" dirty="0">
              <a:latin typeface="HY견고딕" pitchFamily="18" charset="-127"/>
              <a:ea typeface="HY견고딕" pitchFamily="18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307280" y="1940203"/>
          <a:ext cx="8352000" cy="4698102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226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830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kern="1200" baseline="0" dirty="0" smtClean="0">
                          <a:solidFill>
                            <a:schemeClr val="bg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제품의 종류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rgbClr val="376FA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금속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철강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기계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자동차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조선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전기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섬유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식품 공업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30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kern="1200" baseline="0" dirty="0" smtClean="0">
                          <a:solidFill>
                            <a:schemeClr val="bg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원료의 종류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rgbClr val="376FA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농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·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축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·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수산품 관련 공업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금속 공업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30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kern="1200" baseline="0" dirty="0" smtClean="0">
                          <a:solidFill>
                            <a:schemeClr val="bg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생산 방법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rgbClr val="376FA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제조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장치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·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조립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)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공업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건설 공업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30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kern="1200" baseline="0" dirty="0" smtClean="0">
                          <a:solidFill>
                            <a:schemeClr val="bg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제품의 용도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rgbClr val="376FA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생산재 공업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소비재 공업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30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kern="1200" baseline="0" dirty="0" smtClean="0">
                          <a:solidFill>
                            <a:schemeClr val="bg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제품의 수요처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rgbClr val="376FA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수출 공업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내수 공업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30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kern="1200" baseline="0" dirty="0" smtClean="0">
                          <a:solidFill>
                            <a:schemeClr val="bg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생산 제품의 규모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rgbClr val="376FA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중공업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중화학 공업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),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경공업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21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62740" y="6104317"/>
            <a:ext cx="5464234" cy="37129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62740" y="4525450"/>
            <a:ext cx="5464234" cy="37129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561214" y="4520464"/>
            <a:ext cx="2352502" cy="371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-&gt; (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호프만</a:t>
            </a:r>
            <a:r>
              <a:rPr lang="ko-KR" altLang="en-US" dirty="0" smtClean="0"/>
              <a:t>의 분류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모서리가 둥근 직사각형 30"/>
          <p:cNvSpPr/>
          <p:nvPr/>
        </p:nvSpPr>
        <p:spPr bwMode="auto">
          <a:xfrm>
            <a:off x="199492" y="2327561"/>
            <a:ext cx="8460000" cy="4392000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chemeClr val="tx1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-300" dirty="0" smtClean="0"/>
              <a:t>1-3. </a:t>
            </a:r>
            <a:r>
              <a:rPr lang="ko-KR" altLang="en-US" spc="-300" dirty="0" smtClean="0"/>
              <a:t>산업 구조의 변화와 공업의 발달</a:t>
            </a:r>
            <a:endParaRPr spc="-300"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48888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1. </a:t>
            </a:r>
            <a:r>
              <a:rPr lang="ko-KR" altLang="en-US" spc="0" dirty="0">
                <a:solidFill>
                  <a:srgbClr val="D84E28"/>
                </a:solidFill>
              </a:rPr>
              <a:t>산업 사회의 발달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16" name="텍스트 개체 틀 21"/>
          <p:cNvSpPr>
            <a:spLocks noGrp="1"/>
          </p:cNvSpPr>
          <p:nvPr>
            <p:ph type="body" sz="quarter" idx="14"/>
          </p:nvPr>
        </p:nvSpPr>
        <p:spPr>
          <a:xfrm>
            <a:off x="469216" y="1341113"/>
            <a:ext cx="8207240" cy="47705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chemeClr val="tx1"/>
                </a:solidFill>
              </a:rPr>
              <a:t>(1</a:t>
            </a:r>
            <a:r>
              <a:rPr lang="en-US" altLang="ko-KR" spc="0" dirty="0">
                <a:solidFill>
                  <a:schemeClr val="tx1"/>
                </a:solidFill>
              </a:rPr>
              <a:t>) </a:t>
            </a:r>
            <a:r>
              <a:rPr lang="ko-KR" altLang="en-US" spc="0" dirty="0">
                <a:solidFill>
                  <a:schemeClr val="tx1"/>
                </a:solidFill>
              </a:rPr>
              <a:t>고대 산업 사회</a:t>
            </a:r>
            <a:endParaRPr spc="0" dirty="0">
              <a:solidFill>
                <a:schemeClr val="tx1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3169873" y="6247676"/>
            <a:ext cx="26677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▲ 그림 </a:t>
            </a:r>
            <a:r>
              <a:rPr lang="en-US" altLang="ko-KR" sz="1100" b="1" dirty="0" smtClean="0">
                <a:latin typeface="HY견고딕" pitchFamily="18" charset="-127"/>
                <a:ea typeface="HY견고딕" pitchFamily="18" charset="-127"/>
              </a:rPr>
              <a:t>Ⅰ</a:t>
            </a:r>
            <a:r>
              <a:rPr lang="en-US" altLang="ko-KR" sz="1100" dirty="0" smtClean="0">
                <a:latin typeface="HY견고딕" pitchFamily="18" charset="-127"/>
                <a:ea typeface="HY견고딕" pitchFamily="18" charset="-127"/>
              </a:rPr>
              <a:t>-6 </a:t>
            </a:r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고대 산업 사회 발달 과정</a:t>
            </a:r>
            <a:endParaRPr lang="ko-KR" altLang="en-US" sz="11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29" name="TextBox 15"/>
          <p:cNvSpPr txBox="1">
            <a:spLocks noChangeArrowheads="1"/>
          </p:cNvSpPr>
          <p:nvPr/>
        </p:nvSpPr>
        <p:spPr bwMode="auto">
          <a:xfrm>
            <a:off x="297580" y="1853192"/>
            <a:ext cx="451548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atinLnBrk="0">
              <a:lnSpc>
                <a:spcPct val="120000"/>
              </a:lnSpc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굴림" pitchFamily="50" charset="-127"/>
              <a:buChar char="▶"/>
              <a:defRPr/>
            </a:pP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농업 중심 경제 생활 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- </a:t>
            </a:r>
            <a:r>
              <a:rPr kumimoji="0" lang="ko-KR" altLang="en-US" sz="2000" dirty="0" err="1" smtClean="0">
                <a:latin typeface="HY견고딕" pitchFamily="18" charset="-127"/>
                <a:ea typeface="HY견고딕" pitchFamily="18" charset="-127"/>
              </a:rPr>
              <a:t>도구사용</a:t>
            </a:r>
            <a:endParaRPr kumimoji="0" lang="ko-KR" altLang="en-US" sz="2000" dirty="0" smtClean="0"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81759" y="2627942"/>
            <a:ext cx="8287507" cy="3511600"/>
            <a:chOff x="376760" y="2829833"/>
            <a:chExt cx="7997464" cy="2635555"/>
          </a:xfrm>
        </p:grpSpPr>
        <p:pic>
          <p:nvPicPr>
            <p:cNvPr id="30" name="그림 29" descr="그림1.jpg"/>
            <p:cNvPicPr>
              <a:picLocks noChangeAspect="1"/>
            </p:cNvPicPr>
            <p:nvPr/>
          </p:nvPicPr>
          <p:blipFill>
            <a:blip r:embed="rId2" cstate="print"/>
            <a:srcRect b="72065"/>
            <a:stretch>
              <a:fillRect/>
            </a:stretch>
          </p:blipFill>
          <p:spPr>
            <a:xfrm>
              <a:off x="376760" y="2829833"/>
              <a:ext cx="7997464" cy="471573"/>
            </a:xfrm>
            <a:prstGeom prst="rect">
              <a:avLst/>
            </a:prstGeom>
          </p:spPr>
        </p:pic>
        <p:sp>
          <p:nvSpPr>
            <p:cNvPr id="32" name="직사각형 31"/>
            <p:cNvSpPr/>
            <p:nvPr/>
          </p:nvSpPr>
          <p:spPr>
            <a:xfrm>
              <a:off x="505994" y="2890171"/>
              <a:ext cx="1497711" cy="3002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구석기 시대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595154" y="2899083"/>
              <a:ext cx="1497711" cy="3002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신석기 시대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669815" y="2890171"/>
              <a:ext cx="1497711" cy="3002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청동기 시대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6870804" y="2890171"/>
              <a:ext cx="1250206" cy="3002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철기 시대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pic>
          <p:nvPicPr>
            <p:cNvPr id="40" name="그림 39" descr="그림1.jpg"/>
            <p:cNvPicPr>
              <a:picLocks/>
            </p:cNvPicPr>
            <p:nvPr/>
          </p:nvPicPr>
          <p:blipFill>
            <a:blip r:embed="rId2" cstate="print"/>
            <a:srcRect t="26487"/>
            <a:stretch>
              <a:fillRect/>
            </a:stretch>
          </p:blipFill>
          <p:spPr>
            <a:xfrm>
              <a:off x="376760" y="3469035"/>
              <a:ext cx="7997464" cy="1996353"/>
            </a:xfrm>
            <a:prstGeom prst="rect">
              <a:avLst/>
            </a:prstGeom>
          </p:spPr>
        </p:pic>
        <p:sp>
          <p:nvSpPr>
            <p:cNvPr id="36" name="직사각형 35"/>
            <p:cNvSpPr/>
            <p:nvPr/>
          </p:nvSpPr>
          <p:spPr>
            <a:xfrm>
              <a:off x="403539" y="3679560"/>
              <a:ext cx="1620000" cy="16285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자연물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(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나무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돌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뼈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 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털가죽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흙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)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을 이용한 도구 제작</a:t>
              </a:r>
              <a:endParaRPr lang="en-US" altLang="ko-KR" sz="1400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endParaRPr lang="ko-KR" altLang="en-US" sz="600" dirty="0" smtClean="0">
                <a:latin typeface="HY견고딕" pitchFamily="18" charset="-127"/>
                <a:ea typeface="HY견고딕" pitchFamily="18" charset="-127"/>
              </a:endParaRPr>
            </a:p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뗀석기와 불의 사용</a:t>
              </a: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2488926" y="3679560"/>
              <a:ext cx="1702264" cy="8631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간석기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토기 사용</a:t>
              </a:r>
              <a:endParaRPr lang="en-US" altLang="ko-KR" sz="1400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endParaRPr lang="ko-KR" altLang="en-US" sz="600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농경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목축을 위한</a:t>
              </a:r>
            </a:p>
            <a:p>
              <a:pPr algn="just">
                <a:lnSpc>
                  <a:spcPct val="150000"/>
                </a:lnSpc>
              </a:pP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 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도구 제작 및 사용</a:t>
              </a:r>
              <a:endParaRPr lang="ko-KR" altLang="en-US" sz="14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4600570" y="3679560"/>
              <a:ext cx="1598044" cy="16285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구리 및 청동을 이용한 공구용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사냥용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농경용 도구 제작</a:t>
              </a:r>
              <a:endParaRPr lang="en-US" altLang="ko-KR" sz="1400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just">
                <a:lnSpc>
                  <a:spcPct val="150000"/>
                </a:lnSpc>
              </a:pPr>
              <a:endParaRPr lang="ko-KR" altLang="en-US" sz="600" dirty="0" smtClean="0">
                <a:latin typeface="HY견고딕" pitchFamily="18" charset="-127"/>
                <a:ea typeface="HY견고딕" pitchFamily="18" charset="-127"/>
              </a:endParaRPr>
            </a:p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벼농사 시작으로 정착 생활</a:t>
              </a: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6648862" y="3679560"/>
              <a:ext cx="1632784" cy="11434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철제 도구 사용으로 생산량 증대</a:t>
              </a:r>
              <a:endParaRPr lang="en-US" altLang="ko-KR" sz="1400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just">
                <a:lnSpc>
                  <a:spcPct val="150000"/>
                </a:lnSpc>
              </a:pPr>
              <a:endParaRPr lang="ko-KR" altLang="en-US" sz="600" dirty="0" smtClean="0">
                <a:latin typeface="HY견고딕" pitchFamily="18" charset="-127"/>
                <a:ea typeface="HY견고딕" pitchFamily="18" charset="-127"/>
              </a:endParaRPr>
            </a:p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물물 교환과 교역이 이루어짐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.</a:t>
              </a:r>
              <a:endParaRPr lang="ko-KR" altLang="en-US" sz="1400" dirty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23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모서리가 둥근 직사각형 30"/>
          <p:cNvSpPr/>
          <p:nvPr/>
        </p:nvSpPr>
        <p:spPr bwMode="auto">
          <a:xfrm>
            <a:off x="215688" y="1622061"/>
            <a:ext cx="8460000" cy="5036434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chemeClr val="tx1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-300" dirty="0" smtClean="0"/>
              <a:t>1-3. </a:t>
            </a:r>
            <a:r>
              <a:rPr lang="ko-KR" altLang="en-US" spc="-300" dirty="0" smtClean="0"/>
              <a:t>산업 구조의 변화와 공업의 발달</a:t>
            </a:r>
            <a:endParaRPr spc="-300"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48888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1. </a:t>
            </a:r>
            <a:r>
              <a:rPr lang="ko-KR" altLang="en-US" spc="0" dirty="0">
                <a:solidFill>
                  <a:srgbClr val="D84E28"/>
                </a:solidFill>
              </a:rPr>
              <a:t>산업 사회의 발달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3186069" y="5542177"/>
            <a:ext cx="26677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▲ 그림 </a:t>
            </a:r>
            <a:r>
              <a:rPr lang="en-US" altLang="ko-KR" sz="1100" b="1" dirty="0" smtClean="0">
                <a:latin typeface="HY견고딕" pitchFamily="18" charset="-127"/>
                <a:ea typeface="HY견고딕" pitchFamily="18" charset="-127"/>
              </a:rPr>
              <a:t>Ⅰ</a:t>
            </a:r>
            <a:r>
              <a:rPr lang="en-US" altLang="ko-KR" sz="1100" dirty="0" smtClean="0">
                <a:latin typeface="HY견고딕" pitchFamily="18" charset="-127"/>
                <a:ea typeface="HY견고딕" pitchFamily="18" charset="-127"/>
              </a:rPr>
              <a:t>-6 </a:t>
            </a:r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고대 산업 사회 발달 과정</a:t>
            </a:r>
            <a:endParaRPr lang="ko-KR" altLang="en-US" sz="1100" dirty="0"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97955" y="1922442"/>
            <a:ext cx="8287506" cy="4636298"/>
            <a:chOff x="376760" y="2829833"/>
            <a:chExt cx="7997464" cy="3413235"/>
          </a:xfrm>
        </p:grpSpPr>
        <p:pic>
          <p:nvPicPr>
            <p:cNvPr id="30" name="그림 29" descr="그림1.jpg"/>
            <p:cNvPicPr>
              <a:picLocks noChangeAspect="1"/>
            </p:cNvPicPr>
            <p:nvPr/>
          </p:nvPicPr>
          <p:blipFill>
            <a:blip r:embed="rId2" cstate="print"/>
            <a:srcRect b="72065"/>
            <a:stretch>
              <a:fillRect/>
            </a:stretch>
          </p:blipFill>
          <p:spPr>
            <a:xfrm>
              <a:off x="376760" y="2829833"/>
              <a:ext cx="7997464" cy="471573"/>
            </a:xfrm>
            <a:prstGeom prst="rect">
              <a:avLst/>
            </a:prstGeom>
          </p:spPr>
        </p:pic>
        <p:sp>
          <p:nvSpPr>
            <p:cNvPr id="32" name="직사각형 31"/>
            <p:cNvSpPr/>
            <p:nvPr/>
          </p:nvSpPr>
          <p:spPr>
            <a:xfrm>
              <a:off x="417752" y="2896410"/>
              <a:ext cx="1663229" cy="3002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중세산업사회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506909" y="2905322"/>
              <a:ext cx="1663229" cy="3002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근대산업사회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581573" y="2896410"/>
              <a:ext cx="1663229" cy="3002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현대산업사회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6686298" y="2902649"/>
              <a:ext cx="1663229" cy="3002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미래산업사회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pic>
          <p:nvPicPr>
            <p:cNvPr id="40" name="그림 39" descr="그림1.jpg"/>
            <p:cNvPicPr>
              <a:picLocks/>
            </p:cNvPicPr>
            <p:nvPr/>
          </p:nvPicPr>
          <p:blipFill>
            <a:blip r:embed="rId2" cstate="print"/>
            <a:srcRect t="26487"/>
            <a:stretch>
              <a:fillRect/>
            </a:stretch>
          </p:blipFill>
          <p:spPr>
            <a:xfrm>
              <a:off x="376760" y="3469034"/>
              <a:ext cx="7997464" cy="2774034"/>
            </a:xfrm>
            <a:prstGeom prst="rect">
              <a:avLst/>
            </a:prstGeom>
          </p:spPr>
        </p:pic>
        <p:sp>
          <p:nvSpPr>
            <p:cNvPr id="36" name="직사각형 35"/>
            <p:cNvSpPr/>
            <p:nvPr/>
          </p:nvSpPr>
          <p:spPr>
            <a:xfrm>
              <a:off x="403539" y="3679560"/>
              <a:ext cx="1620000" cy="24471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수공업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(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가내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-&gt;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공장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[</a:t>
              </a:r>
              <a:r>
                <a:rPr lang="ko-KR" altLang="en-US" sz="1400" dirty="0" smtClean="0">
                  <a:solidFill>
                    <a:srgbClr val="FF0000"/>
                  </a:solidFill>
                  <a:latin typeface="HY견고딕" pitchFamily="18" charset="-127"/>
                  <a:ea typeface="HY견고딕" pitchFamily="18" charset="-127"/>
                </a:rPr>
                <a:t>분업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])</a:t>
              </a:r>
              <a:endParaRPr lang="ko-KR" altLang="en-US" sz="600" dirty="0" smtClean="0">
                <a:latin typeface="HY견고딕" pitchFamily="18" charset="-127"/>
                <a:ea typeface="HY견고딕" pitchFamily="18" charset="-127"/>
              </a:endParaRPr>
            </a:p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장인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(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숙련된 수공업자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)</a:t>
              </a:r>
            </a:p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직인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(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장인 밑에서 </a:t>
              </a:r>
              <a:r>
                <a:rPr lang="ko-KR" altLang="en-US" sz="1400" dirty="0" err="1" smtClean="0">
                  <a:latin typeface="HY견고딕" pitchFamily="18" charset="-127"/>
                  <a:ea typeface="HY견고딕" pitchFamily="18" charset="-127"/>
                </a:rPr>
                <a:t>임금받는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기능공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)</a:t>
              </a:r>
            </a:p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ko-KR" sz="1400" dirty="0">
                  <a:latin typeface="HY견고딕" pitchFamily="18" charset="-127"/>
                  <a:ea typeface="HY견고딕" pitchFamily="18" charset="-127"/>
                </a:rPr>
                <a:t>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도제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(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장인 밑에서 </a:t>
              </a:r>
              <a:r>
                <a:rPr lang="ko-KR" altLang="en-US" sz="1400" dirty="0" err="1" smtClean="0">
                  <a:latin typeface="HY견고딕" pitchFamily="18" charset="-127"/>
                  <a:ea typeface="HY견고딕" pitchFamily="18" charset="-127"/>
                </a:rPr>
                <a:t>임금받지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않는 제자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)</a:t>
              </a:r>
              <a:endParaRPr lang="ko-KR" altLang="en-US" sz="1400" dirty="0" smtClean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2488926" y="3679560"/>
              <a:ext cx="1702264" cy="24471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18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세기</a:t>
              </a:r>
              <a:endParaRPr lang="ko-KR" altLang="en-US" sz="600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산업혁명</a:t>
              </a:r>
              <a:endParaRPr lang="en-US" altLang="ko-KR" sz="1400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증기기관</a:t>
              </a:r>
              <a:endParaRPr lang="en-US" altLang="ko-KR" sz="1400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방직기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(</a:t>
              </a:r>
              <a:r>
                <a:rPr lang="ko-KR" altLang="en-US" sz="1400" dirty="0" err="1" smtClean="0">
                  <a:latin typeface="HY견고딕" pitchFamily="18" charset="-127"/>
                  <a:ea typeface="HY견고딕" pitchFamily="18" charset="-127"/>
                </a:rPr>
                <a:t>실짜는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기계 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–&gt;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면직물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[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목화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]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생산성 향상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)</a:t>
              </a:r>
            </a:p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수동형 기계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[</a:t>
              </a:r>
              <a:r>
                <a:rPr lang="ko-KR" altLang="en-US" sz="1400" dirty="0" err="1" smtClean="0">
                  <a:latin typeface="HY견고딕" pitchFamily="18" charset="-127"/>
                  <a:ea typeface="HY견고딕" pitchFamily="18" charset="-127"/>
                </a:rPr>
                <a:t>분업체계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확립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]</a:t>
              </a:r>
            </a:p>
            <a:p>
              <a:pPr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컨베이어벨트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인간소외현상</a:t>
              </a:r>
              <a:endParaRPr lang="ko-KR" altLang="en-US" sz="14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4600570" y="3679560"/>
              <a:ext cx="1598044" cy="10196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자동화 기계</a:t>
              </a:r>
              <a:endParaRPr lang="en-US" altLang="ko-KR" sz="1400" dirty="0" smtClean="0">
                <a:latin typeface="HY견고딕" pitchFamily="18" charset="-127"/>
                <a:ea typeface="HY견고딕" pitchFamily="18" charset="-127"/>
              </a:endParaRPr>
            </a:p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탈공업화 현상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[2</a:t>
              </a:r>
              <a:r>
                <a:rPr lang="ko-KR" altLang="en-US" sz="1400" dirty="0" err="1" smtClean="0">
                  <a:latin typeface="HY견고딕" pitchFamily="18" charset="-127"/>
                  <a:ea typeface="HY견고딕" pitchFamily="18" charset="-127"/>
                </a:rPr>
                <a:t>차산업에서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 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3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차 산업으로 이동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]</a:t>
              </a:r>
              <a:endParaRPr lang="en-US" altLang="ko-KR" sz="14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6648862" y="3679560"/>
              <a:ext cx="1632784" cy="2688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82550" indent="-82550" algn="just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지식정보사회</a:t>
              </a:r>
              <a:endParaRPr lang="ko-KR" altLang="en-US" sz="600" dirty="0" smtClean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23" name="슬라이드 번호 개체 틀 1"/>
          <p:cNvSpPr txBox="1">
            <a:spLocks/>
          </p:cNvSpPr>
          <p:nvPr/>
        </p:nvSpPr>
        <p:spPr>
          <a:xfrm>
            <a:off x="7010400" y="647102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2444" y="2429248"/>
            <a:ext cx="1838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도제제도</a:t>
            </a:r>
            <a:r>
              <a:rPr lang="en-US" altLang="ko-KR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길드</a:t>
            </a:r>
            <a:r>
              <a:rPr lang="en-US" altLang="ko-KR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</a:p>
          <a:p>
            <a:r>
              <a:rPr lang="ko-KR" altLang="en-US" sz="16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소품종</a:t>
            </a:r>
            <a:r>
              <a:rPr lang="ko-KR" altLang="en-US" sz="1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소량생산</a:t>
            </a:r>
            <a:endParaRPr lang="ko-KR" altLang="en-US" sz="1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447924" y="2411903"/>
            <a:ext cx="1838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공장제 기계공업</a:t>
            </a:r>
            <a:r>
              <a:rPr lang="en-US" altLang="ko-KR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ko-KR" altLang="en-US" sz="1600" b="1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소품종</a:t>
            </a:r>
            <a:r>
              <a:rPr lang="ko-KR" altLang="en-US" sz="1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대량생산</a:t>
            </a:r>
            <a:endParaRPr lang="ko-KR" altLang="en-US" sz="1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717394" y="2431761"/>
            <a:ext cx="1838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자동화 공업</a:t>
            </a:r>
            <a:r>
              <a:rPr lang="en-US" altLang="ko-KR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</a:p>
          <a:p>
            <a:r>
              <a:rPr lang="ko-KR" altLang="en-US" sz="1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다품종 소량생산</a:t>
            </a:r>
            <a:endParaRPr lang="ko-KR" altLang="en-US" sz="1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10885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4" grpId="0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모서리가 둥근 직사각형 30"/>
          <p:cNvSpPr/>
          <p:nvPr/>
        </p:nvSpPr>
        <p:spPr bwMode="auto">
          <a:xfrm>
            <a:off x="199492" y="1778924"/>
            <a:ext cx="8460000" cy="4392000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chemeClr val="tx1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-300" dirty="0" smtClean="0"/>
              <a:t>1-3. </a:t>
            </a:r>
            <a:r>
              <a:rPr lang="ko-KR" altLang="en-US" spc="-300" dirty="0" smtClean="0"/>
              <a:t>산업 구조의 변화와 공업의 발달</a:t>
            </a:r>
            <a:endParaRPr spc="-300"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48888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1. </a:t>
            </a:r>
            <a:r>
              <a:rPr lang="ko-KR" altLang="en-US" spc="0" dirty="0">
                <a:solidFill>
                  <a:srgbClr val="D84E28"/>
                </a:solidFill>
              </a:rPr>
              <a:t>산업 사회의 발달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29" name="TextBox 15"/>
          <p:cNvSpPr txBox="1">
            <a:spLocks noChangeArrowheads="1"/>
          </p:cNvSpPr>
          <p:nvPr/>
        </p:nvSpPr>
        <p:spPr bwMode="auto">
          <a:xfrm>
            <a:off x="297580" y="1304555"/>
            <a:ext cx="4515489" cy="412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atinLnBrk="0">
              <a:lnSpc>
                <a:spcPct val="120000"/>
              </a:lnSpc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굴림" pitchFamily="50" charset="-127"/>
              <a:buChar char="▶"/>
              <a:defRPr/>
            </a:pP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산업 사회의 발달 과정</a:t>
            </a:r>
          </a:p>
        </p:txBody>
      </p:sp>
      <p:sp>
        <p:nvSpPr>
          <p:cNvPr id="23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7204688"/>
              </p:ext>
            </p:extLst>
          </p:nvPr>
        </p:nvGraphicFramePr>
        <p:xfrm>
          <a:off x="642154" y="2120723"/>
          <a:ext cx="7753700" cy="3688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8425">
                  <a:extLst>
                    <a:ext uri="{9D8B030D-6E8A-4147-A177-3AD203B41FA5}">
                      <a16:colId xmlns:a16="http://schemas.microsoft.com/office/drawing/2014/main" val="4112797597"/>
                    </a:ext>
                  </a:extLst>
                </a:gridCol>
                <a:gridCol w="1938425">
                  <a:extLst>
                    <a:ext uri="{9D8B030D-6E8A-4147-A177-3AD203B41FA5}">
                      <a16:colId xmlns:a16="http://schemas.microsoft.com/office/drawing/2014/main" val="845962328"/>
                    </a:ext>
                  </a:extLst>
                </a:gridCol>
                <a:gridCol w="1938425">
                  <a:extLst>
                    <a:ext uri="{9D8B030D-6E8A-4147-A177-3AD203B41FA5}">
                      <a16:colId xmlns:a16="http://schemas.microsoft.com/office/drawing/2014/main" val="1160546683"/>
                    </a:ext>
                  </a:extLst>
                </a:gridCol>
                <a:gridCol w="1938425">
                  <a:extLst>
                    <a:ext uri="{9D8B030D-6E8A-4147-A177-3AD203B41FA5}">
                      <a16:colId xmlns:a16="http://schemas.microsoft.com/office/drawing/2014/main" val="659337274"/>
                    </a:ext>
                  </a:extLst>
                </a:gridCol>
              </a:tblGrid>
              <a:tr h="7376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구분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농업 사회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공업 사회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정보 사회</a:t>
                      </a:r>
                      <a:endParaRPr lang="ko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488990"/>
                  </a:ext>
                </a:extLst>
              </a:tr>
              <a:tr h="7376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기술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도구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동력</a:t>
                      </a:r>
                      <a:r>
                        <a:rPr lang="en-US" altLang="ko-KR" sz="1800" dirty="0" smtClean="0"/>
                        <a:t>, </a:t>
                      </a:r>
                      <a:r>
                        <a:rPr lang="ko-KR" altLang="en-US" sz="1800" dirty="0" smtClean="0"/>
                        <a:t>에너지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컴퓨터</a:t>
                      </a:r>
                      <a:r>
                        <a:rPr lang="en-US" altLang="ko-KR" sz="1800" dirty="0" smtClean="0"/>
                        <a:t>, </a:t>
                      </a:r>
                      <a:r>
                        <a:rPr lang="ko-KR" altLang="en-US" sz="1800" dirty="0" smtClean="0"/>
                        <a:t>통신</a:t>
                      </a:r>
                      <a:endParaRPr lang="ko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3044284"/>
                  </a:ext>
                </a:extLst>
              </a:tr>
              <a:tr h="7376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생산 수단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자연물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공장</a:t>
                      </a:r>
                      <a:r>
                        <a:rPr lang="en-US" altLang="ko-KR" sz="1800" dirty="0" smtClean="0"/>
                        <a:t>,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자본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지식</a:t>
                      </a:r>
                      <a:endParaRPr lang="ko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1018639"/>
                  </a:ext>
                </a:extLst>
              </a:tr>
              <a:tr h="7376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생산 형태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소품종</a:t>
                      </a:r>
                      <a:r>
                        <a:rPr lang="ko-KR" altLang="en-US" sz="1800" dirty="0" smtClean="0"/>
                        <a:t> 소량생산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소품종</a:t>
                      </a:r>
                      <a:r>
                        <a:rPr lang="ko-KR" altLang="en-US" sz="1800" dirty="0" smtClean="0"/>
                        <a:t> 대량생산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다품종 소량생산</a:t>
                      </a:r>
                      <a:endParaRPr lang="ko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5090457"/>
                  </a:ext>
                </a:extLst>
              </a:tr>
              <a:tr h="7376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혁명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농업 혁명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산업 혁명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정보 혁명</a:t>
                      </a:r>
                      <a:endParaRPr lang="ko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8255152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2651761" y="4488873"/>
            <a:ext cx="1795549" cy="432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591399" y="4491643"/>
            <a:ext cx="1795549" cy="432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522721" y="4486103"/>
            <a:ext cx="1795549" cy="432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4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모서리가 둥근 직사각형 23"/>
          <p:cNvSpPr/>
          <p:nvPr/>
        </p:nvSpPr>
        <p:spPr bwMode="auto">
          <a:xfrm>
            <a:off x="190006" y="1805048"/>
            <a:ext cx="8460000" cy="4968000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-300" dirty="0" smtClean="0"/>
              <a:t>1-3. </a:t>
            </a:r>
            <a:r>
              <a:rPr lang="ko-KR" altLang="en-US" spc="-300" dirty="0" smtClean="0"/>
              <a:t>산업 구조의 변화와 공업의 발달</a:t>
            </a:r>
            <a:endParaRPr spc="-300"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29097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tabLst>
                <a:tab pos="806450" algn="l"/>
              </a:tabLst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2. </a:t>
            </a:r>
            <a:r>
              <a:rPr lang="ko-KR" altLang="en-US" spc="0" dirty="0">
                <a:solidFill>
                  <a:srgbClr val="D84E28"/>
                </a:solidFill>
              </a:rPr>
              <a:t>산업 </a:t>
            </a:r>
            <a:r>
              <a:rPr lang="ko-KR" altLang="en-US" spc="0" dirty="0" smtClean="0">
                <a:solidFill>
                  <a:srgbClr val="D84E28"/>
                </a:solidFill>
              </a:rPr>
              <a:t>구조의 분류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16" name="텍스트 개체 틀 21"/>
          <p:cNvSpPr>
            <a:spLocks noGrp="1"/>
          </p:cNvSpPr>
          <p:nvPr>
            <p:ph type="body" sz="quarter" idx="14"/>
          </p:nvPr>
        </p:nvSpPr>
        <p:spPr>
          <a:xfrm>
            <a:off x="469216" y="1268979"/>
            <a:ext cx="8207240" cy="47705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chemeClr val="tx1"/>
                </a:solidFill>
              </a:rPr>
              <a:t>(1) </a:t>
            </a:r>
            <a:r>
              <a:rPr lang="ko-KR" altLang="en-US" spc="0" dirty="0">
                <a:solidFill>
                  <a:schemeClr val="tx1"/>
                </a:solidFill>
              </a:rPr>
              <a:t>클라크의 분류 방법</a:t>
            </a:r>
            <a:endParaRPr spc="0" dirty="0">
              <a:solidFill>
                <a:schemeClr val="tx1"/>
              </a:solidFill>
            </a:endParaRP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670816" y="5169454"/>
            <a:ext cx="7416800" cy="1435100"/>
            <a:chOff x="612" y="2732"/>
            <a:chExt cx="4672" cy="904"/>
          </a:xfrm>
        </p:grpSpPr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612" y="2732"/>
              <a:ext cx="4672" cy="250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lIns="90000" tIns="46800" rIns="90000" bIns="46800">
              <a:spAutoFit/>
            </a:bodyPr>
            <a:lstStyle/>
            <a:p>
              <a:pPr latinLnBrk="0">
                <a:buClr>
                  <a:srgbClr val="000000"/>
                </a:buClr>
                <a:buSzPct val="100000"/>
                <a:buFont typeface="HY견고딕" pitchFamily="18" charset="-127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kumimoji="0" lang="ko-KR" altLang="en-US" sz="2000" dirty="0">
                <a:solidFill>
                  <a:srgbClr val="000000"/>
                </a:solidFill>
                <a:latin typeface="HY견고딕" pitchFamily="18" charset="-127"/>
              </a:endParaRPr>
            </a:p>
          </p:txBody>
        </p:sp>
        <p:sp>
          <p:nvSpPr>
            <p:cNvPr id="18" name="Text Box 15"/>
            <p:cNvSpPr txBox="1">
              <a:spLocks noChangeArrowheads="1"/>
            </p:cNvSpPr>
            <p:nvPr/>
          </p:nvSpPr>
          <p:spPr bwMode="auto">
            <a:xfrm>
              <a:off x="612" y="3386"/>
              <a:ext cx="4672" cy="250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lIns="90000" tIns="46800" rIns="90000" bIns="46800">
              <a:spAutoFit/>
            </a:bodyPr>
            <a:lstStyle/>
            <a:p>
              <a:pPr latinLnBrk="0">
                <a:buClr>
                  <a:srgbClr val="000000"/>
                </a:buClr>
                <a:buSzPct val="100000"/>
                <a:buFont typeface="HY견고딕" pitchFamily="18" charset="-127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kumimoji="0" lang="en-GB" altLang="ko-KR" sz="2000" dirty="0">
                <a:solidFill>
                  <a:srgbClr val="000000"/>
                </a:solidFill>
                <a:latin typeface="HY견고딕" pitchFamily="18" charset="-127"/>
              </a:endParaRPr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3269491" y="6494810"/>
            <a:ext cx="229261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▲ 그림 </a:t>
            </a:r>
            <a:r>
              <a:rPr lang="en-US" altLang="ko-KR" sz="1100" b="1" dirty="0" smtClean="0">
                <a:latin typeface="HY견고딕" pitchFamily="18" charset="-127"/>
                <a:ea typeface="HY견고딕" pitchFamily="18" charset="-127"/>
              </a:rPr>
              <a:t>Ⅰ</a:t>
            </a:r>
            <a:r>
              <a:rPr lang="en-US" altLang="ko-KR" sz="1100" dirty="0" smtClean="0">
                <a:latin typeface="HY견고딕" pitchFamily="18" charset="-127"/>
                <a:ea typeface="HY견고딕" pitchFamily="18" charset="-127"/>
              </a:rPr>
              <a:t>-8 </a:t>
            </a:r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클라크의 산업 분류</a:t>
            </a:r>
            <a:endParaRPr lang="ko-KR" altLang="en-US" sz="1100" dirty="0"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213756" y="1919433"/>
            <a:ext cx="8158347" cy="4560844"/>
            <a:chOff x="1058513" y="1919433"/>
            <a:chExt cx="6708068" cy="4560844"/>
          </a:xfrm>
        </p:grpSpPr>
        <p:grpSp>
          <p:nvGrpSpPr>
            <p:cNvPr id="29" name="그룹 28"/>
            <p:cNvGrpSpPr/>
            <p:nvPr/>
          </p:nvGrpSpPr>
          <p:grpSpPr>
            <a:xfrm>
              <a:off x="1058513" y="1919433"/>
              <a:ext cx="6708068" cy="4560844"/>
              <a:chOff x="1110765" y="1880244"/>
              <a:chExt cx="6708068" cy="4560844"/>
            </a:xfrm>
          </p:grpSpPr>
          <p:pic>
            <p:nvPicPr>
              <p:cNvPr id="23" name="그림 22" descr="그림1.jpg"/>
              <p:cNvPicPr>
                <a:picLocks noChangeAspect="1"/>
              </p:cNvPicPr>
              <p:nvPr/>
            </p:nvPicPr>
            <p:blipFill>
              <a:blip r:embed="rId2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2303538" y="1880244"/>
                <a:ext cx="5515295" cy="4560844"/>
              </a:xfrm>
              <a:prstGeom prst="rect">
                <a:avLst/>
              </a:prstGeom>
            </p:spPr>
          </p:pic>
          <p:pic>
            <p:nvPicPr>
              <p:cNvPr id="28" name="그림 27" descr="그림1.jpg"/>
              <p:cNvPicPr>
                <a:picLocks/>
              </p:cNvPicPr>
              <p:nvPr/>
            </p:nvPicPr>
            <p:blipFill>
              <a:blip r:embed="rId2" cstate="print"/>
              <a:srcRect r="87206"/>
              <a:stretch>
                <a:fillRect/>
              </a:stretch>
            </p:blipFill>
            <p:spPr>
              <a:xfrm>
                <a:off x="1110765" y="1880244"/>
                <a:ext cx="1351292" cy="4560844"/>
              </a:xfrm>
              <a:prstGeom prst="rect">
                <a:avLst/>
              </a:prstGeom>
            </p:spPr>
          </p:pic>
        </p:grpSp>
        <p:sp>
          <p:nvSpPr>
            <p:cNvPr id="25" name="직사각형 24"/>
            <p:cNvSpPr/>
            <p:nvPr/>
          </p:nvSpPr>
          <p:spPr>
            <a:xfrm>
              <a:off x="1151339" y="2054857"/>
              <a:ext cx="2416635" cy="12372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제</a:t>
              </a:r>
              <a:r>
                <a:rPr lang="en-US" altLang="ko-KR" sz="2000" dirty="0" smtClean="0">
                  <a:latin typeface="HY견고딕" pitchFamily="18" charset="-127"/>
                  <a:ea typeface="HY견고딕" pitchFamily="18" charset="-127"/>
                </a:rPr>
                <a:t>1</a:t>
              </a:r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차 산업</a:t>
              </a:r>
              <a:endParaRPr lang="ko-KR" altLang="en-US" sz="900" b="1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필요한 자원을</a:t>
              </a: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자연에서 직접 채취하거나</a:t>
              </a: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재배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사육하는 업종</a:t>
              </a:r>
              <a:endParaRPr lang="ko-KR" altLang="en-US" sz="14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1308841" y="3558704"/>
              <a:ext cx="2101629" cy="12372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제</a:t>
              </a:r>
              <a:r>
                <a:rPr lang="en-US" altLang="ko-KR" sz="2000" dirty="0" smtClean="0">
                  <a:latin typeface="HY견고딕" pitchFamily="18" charset="-127"/>
                  <a:ea typeface="HY견고딕" pitchFamily="18" charset="-127"/>
                </a:rPr>
                <a:t>2</a:t>
              </a:r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차 산업</a:t>
              </a:r>
              <a:endParaRPr lang="ko-KR" altLang="en-US" sz="900" b="1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제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1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차 산업에서 얻어진 물자를 가공하여 인간에게 필요한 물건으로 생산하는 산업</a:t>
              </a:r>
              <a:endParaRPr lang="ko-KR" altLang="en-US" sz="14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1119740" y="5048201"/>
              <a:ext cx="2479833" cy="12372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제</a:t>
              </a:r>
              <a:r>
                <a:rPr lang="en-US" altLang="ko-KR" sz="2000" dirty="0" smtClean="0">
                  <a:latin typeface="HY견고딕" pitchFamily="18" charset="-127"/>
                  <a:ea typeface="HY견고딕" pitchFamily="18" charset="-127"/>
                </a:rPr>
                <a:t>3</a:t>
              </a:r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차 산업</a:t>
              </a:r>
              <a:endParaRPr lang="ko-KR" altLang="en-US" sz="900" b="1" dirty="0" smtClean="0">
                <a:latin typeface="HY견고딕" pitchFamily="18" charset="-127"/>
                <a:ea typeface="HY견고딕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제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1, 2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차 산업에서 얻어진 물자를 소비자에게 유통</a:t>
              </a:r>
              <a:r>
                <a:rPr lang="en-US" altLang="ko-KR" sz="1400" dirty="0" smtClean="0">
                  <a:latin typeface="HY견고딕" pitchFamily="18" charset="-127"/>
                  <a:ea typeface="HY견고딕" pitchFamily="18" charset="-127"/>
                </a:rPr>
                <a:t>,</a:t>
              </a:r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판매하고 서비스나 무형의 이익을 제공하는 산업</a:t>
              </a:r>
              <a:endParaRPr lang="ko-KR" altLang="en-US" sz="14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002916" y="3116081"/>
              <a:ext cx="333095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임업                      농업                      수산업</a:t>
              </a:r>
              <a:endParaRPr lang="ko-KR" altLang="en-US" sz="14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4002916" y="4605248"/>
              <a:ext cx="328350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건설업                    제조업                    광업</a:t>
              </a:r>
              <a:endParaRPr lang="ko-KR" altLang="en-US" sz="14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4002916" y="6153789"/>
              <a:ext cx="338368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dirty="0" smtClean="0">
                  <a:latin typeface="HY견고딕" pitchFamily="18" charset="-127"/>
                  <a:ea typeface="HY견고딕" pitchFamily="18" charset="-127"/>
                </a:rPr>
                <a:t>유통업                    운송업                서비스업</a:t>
              </a:r>
              <a:endParaRPr lang="ko-KR" altLang="en-US" sz="1400" dirty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22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38173" y="4620505"/>
            <a:ext cx="649965" cy="306107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모서리가 둥근 직사각형 13"/>
          <p:cNvSpPr/>
          <p:nvPr/>
        </p:nvSpPr>
        <p:spPr bwMode="auto">
          <a:xfrm>
            <a:off x="199492" y="1911927"/>
            <a:ext cx="8352000" cy="4804797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-300" dirty="0" smtClean="0"/>
              <a:t>1-3. </a:t>
            </a:r>
            <a:r>
              <a:rPr lang="ko-KR" altLang="en-US" spc="-300" dirty="0" smtClean="0"/>
              <a:t>산업 구조의 변화와 공업의 발달</a:t>
            </a:r>
            <a:endParaRPr spc="-300"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60763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2. </a:t>
            </a:r>
            <a:r>
              <a:rPr lang="ko-KR" altLang="en-US" spc="0" dirty="0">
                <a:solidFill>
                  <a:srgbClr val="D84E28"/>
                </a:solidFill>
              </a:rPr>
              <a:t>산업 </a:t>
            </a:r>
            <a:r>
              <a:rPr lang="ko-KR" altLang="en-US" spc="0" dirty="0" smtClean="0">
                <a:solidFill>
                  <a:srgbClr val="D84E28"/>
                </a:solidFill>
              </a:rPr>
              <a:t>구조의 분류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16" name="텍스트 개체 틀 21"/>
          <p:cNvSpPr>
            <a:spLocks noGrp="1"/>
          </p:cNvSpPr>
          <p:nvPr>
            <p:ph type="body" sz="quarter" idx="14"/>
          </p:nvPr>
        </p:nvSpPr>
        <p:spPr>
          <a:xfrm>
            <a:off x="469216" y="1387293"/>
            <a:ext cx="8207240" cy="47705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chemeClr val="tx1"/>
                </a:solidFill>
              </a:rPr>
              <a:t>(2) </a:t>
            </a:r>
            <a:r>
              <a:rPr lang="ko-KR" altLang="en-US" spc="0" dirty="0">
                <a:solidFill>
                  <a:schemeClr val="tx1"/>
                </a:solidFill>
              </a:rPr>
              <a:t>호프만의 분류 방법</a:t>
            </a:r>
            <a:endParaRPr spc="0" dirty="0">
              <a:solidFill>
                <a:schemeClr val="tx1"/>
              </a:solidFill>
            </a:endParaRP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3670816" y="6207679"/>
            <a:ext cx="7416800" cy="39687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>
            <a:spAutoFit/>
          </a:bodyPr>
          <a:lstStyle/>
          <a:p>
            <a:pPr latinLnBrk="0">
              <a:buClr>
                <a:srgbClr val="000000"/>
              </a:buClr>
              <a:buSzPct val="100000"/>
              <a:buFont typeface="HY견고딕" pitchFamily="18" charset="-127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kumimoji="0" lang="en-GB" altLang="ko-KR" sz="2000" dirty="0">
              <a:solidFill>
                <a:srgbClr val="000000"/>
              </a:solidFill>
              <a:latin typeface="HY견고딕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133128" y="6375518"/>
            <a:ext cx="229261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▲ 그림 </a:t>
            </a:r>
            <a:r>
              <a:rPr lang="en-US" altLang="ko-KR" sz="1100" b="1" dirty="0" smtClean="0">
                <a:latin typeface="HY견고딕" pitchFamily="18" charset="-127"/>
                <a:ea typeface="HY견고딕" pitchFamily="18" charset="-127"/>
              </a:rPr>
              <a:t>Ⅰ</a:t>
            </a:r>
            <a:r>
              <a:rPr lang="en-US" altLang="ko-KR" sz="1100" dirty="0" smtClean="0">
                <a:latin typeface="HY견고딕" pitchFamily="18" charset="-127"/>
                <a:ea typeface="HY견고딕" pitchFamily="18" charset="-127"/>
              </a:rPr>
              <a:t>-9 </a:t>
            </a:r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호프만의 산업 분류</a:t>
            </a:r>
            <a:endParaRPr lang="ko-KR" altLang="en-US" sz="11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5" name="TextBox 16"/>
          <p:cNvSpPr txBox="1">
            <a:spLocks noChangeArrowheads="1"/>
          </p:cNvSpPr>
          <p:nvPr/>
        </p:nvSpPr>
        <p:spPr bwMode="auto">
          <a:xfrm>
            <a:off x="584866" y="1930856"/>
            <a:ext cx="7814551" cy="2728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atinLnBrk="0">
              <a:lnSpc>
                <a:spcPct val="250000"/>
              </a:lnSpc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kumimoji="0" lang="en-US" altLang="ko-KR" dirty="0">
                <a:latin typeface="HY견고딕" pitchFamily="18" charset="-127"/>
                <a:ea typeface="HY견고딕" pitchFamily="18" charset="-127"/>
              </a:rPr>
              <a:t>  독일의  경제학자  호프만은 </a:t>
            </a:r>
            <a:r>
              <a:rPr kumimoji="0" lang="en-US" altLang="ko-KR" dirty="0" smtClean="0">
                <a:latin typeface="HY견고딕" pitchFamily="18" charset="-127"/>
                <a:ea typeface="HY견고딕" pitchFamily="18" charset="-127"/>
              </a:rPr>
              <a:t>산업 </a:t>
            </a:r>
            <a:r>
              <a:rPr kumimoji="0" lang="en-US" altLang="ko-KR" dirty="0">
                <a:latin typeface="HY견고딕" pitchFamily="18" charset="-127"/>
                <a:ea typeface="HY견고딕" pitchFamily="18" charset="-127"/>
              </a:rPr>
              <a:t>구조를  공업 </a:t>
            </a:r>
            <a:r>
              <a:rPr kumimoji="0" lang="en-US" altLang="ko-KR" dirty="0" smtClean="0">
                <a:latin typeface="HY견고딕" pitchFamily="18" charset="-127"/>
                <a:ea typeface="HY견고딕" pitchFamily="18" charset="-127"/>
              </a:rPr>
              <a:t>부문에 </a:t>
            </a:r>
            <a:r>
              <a:rPr kumimoji="0" lang="ko-KR" altLang="en-US" dirty="0" smtClean="0">
                <a:latin typeface="HY견고딕" pitchFamily="18" charset="-127"/>
                <a:ea typeface="HY견고딕" pitchFamily="18" charset="-127"/>
              </a:rPr>
              <a:t>한</a:t>
            </a:r>
            <a:r>
              <a:rPr kumimoji="0" lang="en-US" altLang="ko-KR" dirty="0">
                <a:latin typeface="HY견고딕" pitchFamily="18" charset="-127"/>
                <a:ea typeface="HY견고딕" pitchFamily="18" charset="-127"/>
              </a:rPr>
              <a:t>정하여 분석</a:t>
            </a:r>
          </a:p>
          <a:p>
            <a:pPr latinLnBrk="0">
              <a:lnSpc>
                <a:spcPct val="250000"/>
              </a:lnSpc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kumimoji="0" lang="en-US" altLang="ko-KR" dirty="0">
                <a:latin typeface="HY견고딕" pitchFamily="18" charset="-127"/>
                <a:ea typeface="HY견고딕" pitchFamily="18" charset="-127"/>
              </a:rPr>
              <a:t>  </a:t>
            </a:r>
            <a:r>
              <a:rPr kumimoji="0" lang="ko-KR" altLang="ko-KR" dirty="0" smtClean="0">
                <a:latin typeface="HY견고딕" pitchFamily="18" charset="-127"/>
                <a:ea typeface="HY견고딕" pitchFamily="18" charset="-127"/>
              </a:rPr>
              <a:t>공업</a:t>
            </a:r>
            <a:r>
              <a:rPr kumimoji="0" lang="en-US" altLang="ko-KR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ko-KR" dirty="0" smtClean="0">
                <a:latin typeface="HY견고딕" pitchFamily="18" charset="-127"/>
                <a:ea typeface="HY견고딕" pitchFamily="18" charset="-127"/>
              </a:rPr>
              <a:t>부문을 </a:t>
            </a:r>
            <a:r>
              <a:rPr kumimoji="0" lang="ko-KR" altLang="ko-KR" dirty="0">
                <a:latin typeface="HY견고딕" pitchFamily="18" charset="-127"/>
                <a:ea typeface="HY견고딕" pitchFamily="18" charset="-127"/>
              </a:rPr>
              <a:t>소비재 </a:t>
            </a:r>
            <a:r>
              <a:rPr kumimoji="0" lang="ko-KR" altLang="ko-KR" dirty="0" smtClean="0">
                <a:latin typeface="HY견고딕" pitchFamily="18" charset="-127"/>
                <a:ea typeface="HY견고딕" pitchFamily="18" charset="-127"/>
              </a:rPr>
              <a:t>산업과</a:t>
            </a:r>
            <a:r>
              <a:rPr kumimoji="0" lang="en-US" altLang="ko-KR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ko-KR" dirty="0" smtClean="0">
                <a:latin typeface="HY견고딕" pitchFamily="18" charset="-127"/>
                <a:ea typeface="HY견고딕" pitchFamily="18" charset="-127"/>
              </a:rPr>
              <a:t>생산재 </a:t>
            </a:r>
            <a:r>
              <a:rPr kumimoji="0" lang="ko-KR" altLang="ko-KR" dirty="0">
                <a:latin typeface="HY견고딕" pitchFamily="18" charset="-127"/>
                <a:ea typeface="HY견고딕" pitchFamily="18" charset="-127"/>
              </a:rPr>
              <a:t>산업으로 구분하여 </a:t>
            </a:r>
            <a:r>
              <a:rPr kumimoji="0" lang="ko-KR" altLang="ko-KR" dirty="0" smtClean="0">
                <a:latin typeface="HY견고딕" pitchFamily="18" charset="-127"/>
                <a:ea typeface="HY견고딕" pitchFamily="18" charset="-127"/>
              </a:rPr>
              <a:t>나타냄</a:t>
            </a:r>
            <a:r>
              <a:rPr kumimoji="0" lang="en-US" altLang="ko-KR" dirty="0" smtClean="0">
                <a:latin typeface="HY견고딕" pitchFamily="18" charset="-127"/>
                <a:ea typeface="HY견고딕" pitchFamily="18" charset="-127"/>
              </a:rPr>
              <a:t>.</a:t>
            </a:r>
            <a:endParaRPr kumimoji="0" lang="en-US" altLang="ko-KR" dirty="0">
              <a:latin typeface="HY견고딕" pitchFamily="18" charset="-127"/>
              <a:ea typeface="HY견고딕" pitchFamily="18" charset="-127"/>
            </a:endParaRPr>
          </a:p>
          <a:p>
            <a:pPr latinLnBrk="0">
              <a:lnSpc>
                <a:spcPct val="250000"/>
              </a:lnSpc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kumimoji="0" lang="ko-KR" altLang="ko-KR" dirty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en-US" altLang="ko-KR" dirty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ko-KR" dirty="0">
                <a:latin typeface="HY견고딕" pitchFamily="18" charset="-127"/>
                <a:ea typeface="HY견고딕" pitchFamily="18" charset="-127"/>
              </a:rPr>
              <a:t>공업화가 진행될수록 </a:t>
            </a:r>
            <a:r>
              <a:rPr kumimoji="0" lang="ko-KR" altLang="ko-KR" dirty="0" smtClean="0">
                <a:latin typeface="HY견고딕" pitchFamily="18" charset="-127"/>
                <a:ea typeface="HY견고딕" pitchFamily="18" charset="-127"/>
              </a:rPr>
              <a:t>생산재</a:t>
            </a:r>
            <a:r>
              <a:rPr kumimoji="0" lang="en-US" altLang="ko-KR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ko-KR" dirty="0" smtClean="0">
                <a:latin typeface="HY견고딕" pitchFamily="18" charset="-127"/>
                <a:ea typeface="HY견고딕" pitchFamily="18" charset="-127"/>
              </a:rPr>
              <a:t>공업의 </a:t>
            </a:r>
            <a:r>
              <a:rPr kumimoji="0" lang="ko-KR" altLang="ko-KR" dirty="0">
                <a:latin typeface="HY견고딕" pitchFamily="18" charset="-127"/>
                <a:ea typeface="HY견고딕" pitchFamily="18" charset="-127"/>
              </a:rPr>
              <a:t>비율이 증가한다.</a:t>
            </a:r>
            <a:endParaRPr lang="ko-KR" altLang="en-GB" dirty="0">
              <a:latin typeface="HY견고딕" pitchFamily="18" charset="-127"/>
              <a:ea typeface="HY견고딕" pitchFamily="18" charset="-127"/>
            </a:endParaRPr>
          </a:p>
          <a:p>
            <a:pPr latinLnBrk="0">
              <a:lnSpc>
                <a:spcPct val="250000"/>
              </a:lnSpc>
              <a:buClr>
                <a:srgbClr val="000000"/>
              </a:buClr>
              <a:buSzPct val="100000"/>
              <a:buFont typeface="Georgia" pitchFamily="18" charset="0"/>
              <a:buNone/>
              <a:defRPr/>
            </a:pPr>
            <a:endParaRPr kumimoji="0"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304164" y="3918856"/>
            <a:ext cx="8139191" cy="2529445"/>
            <a:chOff x="635840" y="4304708"/>
            <a:chExt cx="7479304" cy="1434511"/>
          </a:xfrm>
        </p:grpSpPr>
        <p:pic>
          <p:nvPicPr>
            <p:cNvPr id="29" name="그림 28" descr="그림1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35840" y="4304708"/>
              <a:ext cx="7479304" cy="1434511"/>
            </a:xfrm>
            <a:prstGeom prst="rect">
              <a:avLst/>
            </a:prstGeom>
          </p:spPr>
        </p:pic>
        <p:sp>
          <p:nvSpPr>
            <p:cNvPr id="30" name="직사각형 29"/>
            <p:cNvSpPr/>
            <p:nvPr/>
          </p:nvSpPr>
          <p:spPr>
            <a:xfrm>
              <a:off x="781479" y="4592072"/>
              <a:ext cx="1426197" cy="2341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소비재 산업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781479" y="5252472"/>
              <a:ext cx="1426197" cy="2341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생산재 산업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2732288" y="4532850"/>
              <a:ext cx="2019300" cy="3653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일상생활에 필요한 제품을 생산하는 산업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721376" y="5186516"/>
              <a:ext cx="2052000" cy="3653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생산에 필요한 제품을 생산하는 산업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5303051" y="4616633"/>
              <a:ext cx="2638508" cy="1978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식품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섬유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제지 등의 경공업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5292138" y="5186516"/>
              <a:ext cx="2778828" cy="3653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시멘트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제철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기계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석유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화학 등의 중화학 공업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22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164667" y="2201903"/>
            <a:ext cx="1795577" cy="37129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7451118" y="4467131"/>
            <a:ext cx="803338" cy="37129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5884785" y="5740567"/>
            <a:ext cx="1191502" cy="377444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오른쪽 화살표 1"/>
          <p:cNvSpPr/>
          <p:nvPr/>
        </p:nvSpPr>
        <p:spPr>
          <a:xfrm rot="5400000">
            <a:off x="964744" y="5157432"/>
            <a:ext cx="440376" cy="2540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24" grpId="0" animBg="1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90749" y="1793172"/>
            <a:ext cx="8604000" cy="4968000"/>
          </a:xfrm>
          <a:prstGeom prst="roundRect">
            <a:avLst>
              <a:gd name="adj" fmla="val 3452"/>
            </a:avLst>
          </a:prstGeom>
          <a:solidFill>
            <a:srgbClr val="DEEDD3"/>
          </a:solidFill>
          <a:ln w="12700">
            <a:solidFill>
              <a:srgbClr val="A9D18B"/>
            </a:solidFill>
            <a:miter lim="800000"/>
            <a:headEnd/>
            <a:tailEnd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</p:spPr>
        <p:txBody>
          <a:bodyPr lIns="90000" tIns="46800" rIns="90000" bIns="46800"/>
          <a:lstStyle/>
          <a:p>
            <a:pPr latinLnBrk="0">
              <a:buClr>
                <a:schemeClr val="tx1">
                  <a:lumMod val="85000"/>
                  <a:lumOff val="15000"/>
                </a:schemeClr>
              </a:buClr>
              <a:buSzPct val="100000"/>
              <a:buFont typeface="Georgia" pitchFamily="18" charset="0"/>
              <a:buNone/>
              <a:defRPr/>
            </a:pPr>
            <a:endParaRPr kumimoji="0" lang="ko-KR" altLang="ko-KR" dirty="0">
              <a:ea typeface="굴림" pitchFamily="50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-300" dirty="0" smtClean="0"/>
              <a:t>1-3. </a:t>
            </a:r>
            <a:r>
              <a:rPr lang="ko-KR" altLang="en-US" spc="-300" dirty="0" smtClean="0"/>
              <a:t>산업 구조의 변화와 공업의 발달</a:t>
            </a:r>
            <a:endParaRPr spc="-300"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37013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2. </a:t>
            </a:r>
            <a:r>
              <a:rPr lang="ko-KR" altLang="en-US" spc="0" dirty="0">
                <a:solidFill>
                  <a:srgbClr val="D84E28"/>
                </a:solidFill>
              </a:rPr>
              <a:t>산업 </a:t>
            </a:r>
            <a:r>
              <a:rPr lang="ko-KR" altLang="en-US" spc="0" dirty="0" smtClean="0">
                <a:solidFill>
                  <a:srgbClr val="D84E28"/>
                </a:solidFill>
              </a:rPr>
              <a:t>구조의 분류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16" name="텍스트 개체 틀 21"/>
          <p:cNvSpPr>
            <a:spLocks noGrp="1"/>
          </p:cNvSpPr>
          <p:nvPr>
            <p:ph type="body" sz="quarter" idx="14"/>
          </p:nvPr>
        </p:nvSpPr>
        <p:spPr>
          <a:xfrm>
            <a:off x="469216" y="1317363"/>
            <a:ext cx="8207240" cy="47705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chemeClr val="tx1"/>
                </a:solidFill>
              </a:rPr>
              <a:t>(3) </a:t>
            </a:r>
            <a:r>
              <a:rPr lang="ko-KR" altLang="en-US" spc="0" dirty="0">
                <a:solidFill>
                  <a:schemeClr val="tx1"/>
                </a:solidFill>
              </a:rPr>
              <a:t>한국 표준 산업 분류</a:t>
            </a:r>
            <a:endParaRPr spc="0" dirty="0">
              <a:solidFill>
                <a:schemeClr val="tx1"/>
              </a:solidFill>
            </a:endParaRP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72515" y="1950386"/>
            <a:ext cx="8460000" cy="41985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buFont typeface="Arial" pitchFamily="34" charset="0"/>
              <a:buChar char="•"/>
              <a:defRPr/>
            </a:pP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국제 연합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(UN)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의 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국제 표준 산업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분류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에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 기초하여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체계적으로 분류한 것</a:t>
            </a:r>
            <a:endParaRPr kumimoji="0" lang="en-US" altLang="ko-KR" sz="2000" dirty="0" smtClean="0">
              <a:latin typeface="HY견고딕" pitchFamily="18" charset="-127"/>
              <a:ea typeface="HY견고딕" pitchFamily="18" charset="-127"/>
            </a:endParaRPr>
          </a:p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buFont typeface="Arial" pitchFamily="34" charset="0"/>
              <a:buChar char="•"/>
              <a:defRPr/>
            </a:pPr>
            <a:endParaRPr kumimoji="0" lang="en-US" altLang="ko-KR" sz="800" dirty="0">
              <a:latin typeface="HY견고딕" pitchFamily="18" charset="-127"/>
              <a:ea typeface="HY견고딕" pitchFamily="18" charset="-127"/>
            </a:endParaRPr>
          </a:p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buFont typeface="Arial" pitchFamily="34" charset="0"/>
              <a:buChar char="•"/>
              <a:defRPr/>
            </a:pP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1963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년 </a:t>
            </a:r>
            <a:r>
              <a:rPr kumimoji="0" lang="en-US" altLang="ko-KR" sz="2000" dirty="0">
                <a:latin typeface="HY견고딕" pitchFamily="18" charset="-127"/>
                <a:ea typeface="HY견고딕" pitchFamily="18" charset="-127"/>
              </a:rPr>
              <a:t>3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월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경제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활동 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중 광업과 제조업 부문에 대한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산업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분류를 제정</a:t>
            </a:r>
            <a:endParaRPr kumimoji="0" lang="en-US" altLang="ko-KR" sz="2000" dirty="0" smtClean="0">
              <a:latin typeface="HY견고딕" pitchFamily="18" charset="-127"/>
              <a:ea typeface="HY견고딕" pitchFamily="18" charset="-127"/>
            </a:endParaRPr>
          </a:p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buFont typeface="Arial" pitchFamily="34" charset="0"/>
              <a:buChar char="•"/>
              <a:defRPr/>
            </a:pPr>
            <a:endParaRPr kumimoji="0" lang="en-US" altLang="ko-KR" sz="800" dirty="0">
              <a:latin typeface="HY견고딕" pitchFamily="18" charset="-127"/>
              <a:ea typeface="HY견고딕" pitchFamily="18" charset="-127"/>
            </a:endParaRPr>
          </a:p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buFont typeface="Arial" pitchFamily="34" charset="0"/>
              <a:buChar char="•"/>
              <a:defRPr/>
            </a:pP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1964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년 </a:t>
            </a:r>
            <a:r>
              <a:rPr kumimoji="0" lang="en-US" altLang="ko-KR" sz="2000" dirty="0">
                <a:latin typeface="HY견고딕" pitchFamily="18" charset="-127"/>
                <a:ea typeface="HY견고딕" pitchFamily="18" charset="-127"/>
              </a:rPr>
              <a:t>4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월 비제조업 부문에 대한 산업 분류를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추가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제정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하여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분류 체계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완성</a:t>
            </a:r>
            <a:endParaRPr kumimoji="0" lang="en-US" altLang="ko-KR" sz="2000" dirty="0" smtClean="0">
              <a:latin typeface="HY견고딕" pitchFamily="18" charset="-127"/>
              <a:ea typeface="HY견고딕" pitchFamily="18" charset="-127"/>
            </a:endParaRPr>
          </a:p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defRPr/>
            </a:pPr>
            <a:endParaRPr kumimoji="0" lang="en-US" altLang="ko-KR" sz="800" dirty="0">
              <a:latin typeface="HY견고딕" pitchFamily="18" charset="-127"/>
              <a:ea typeface="HY견고딕" pitchFamily="18" charset="-127"/>
            </a:endParaRPr>
          </a:p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buFont typeface="Arial" pitchFamily="34" charset="0"/>
              <a:buChar char="•"/>
              <a:defRPr/>
            </a:pP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2007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년 </a:t>
            </a:r>
            <a:r>
              <a:rPr kumimoji="0" lang="en-US" altLang="ko-KR" sz="2000" dirty="0">
                <a:latin typeface="HY견고딕" pitchFamily="18" charset="-127"/>
                <a:ea typeface="HY견고딕" pitchFamily="18" charset="-127"/>
              </a:rPr>
              <a:t>12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월 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28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일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지식 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정보화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사회를 대비하고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서비스 산업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활동의 비중 증대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및 전문화 추세를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반영하여 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제</a:t>
            </a:r>
            <a:r>
              <a:rPr kumimoji="0" lang="en-US" altLang="ko-KR" sz="2000" dirty="0">
                <a:latin typeface="HY견고딕" pitchFamily="18" charset="-127"/>
                <a:ea typeface="HY견고딕" pitchFamily="18" charset="-127"/>
              </a:rPr>
              <a:t>9</a:t>
            </a:r>
            <a:r>
              <a:rPr kumimoji="0" lang="ko-KR" sz="2000" dirty="0">
                <a:latin typeface="HY견고딕" pitchFamily="18" charset="-127"/>
                <a:ea typeface="HY견고딕" pitchFamily="18" charset="-127"/>
              </a:rPr>
              <a:t>차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개정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작업 확정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하였음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buFont typeface="Arial" pitchFamily="34" charset="0"/>
              <a:buChar char="•"/>
              <a:defRPr/>
            </a:pPr>
            <a:endParaRPr kumimoji="0" lang="en-US" altLang="ko-KR" sz="800" dirty="0" smtClean="0">
              <a:latin typeface="HY견고딕" pitchFamily="18" charset="-127"/>
              <a:ea typeface="HY견고딕" pitchFamily="18" charset="-127"/>
            </a:endParaRPr>
          </a:p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buFont typeface="Arial" pitchFamily="34" charset="0"/>
              <a:buChar char="•"/>
              <a:defRPr/>
            </a:pP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현재의 산업 구조가 정보 및 커뮤니케이션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환경 관련 산업이 급격하게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변화함에 따라 우리나라의 산업 특성을 반영하였음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.</a:t>
            </a:r>
            <a:r>
              <a:rPr kumimoji="0" 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endParaRPr kumimoji="0" lang="en-US" altLang="ko-KR" sz="2000" dirty="0" smtClean="0">
              <a:latin typeface="HY견고딕" pitchFamily="18" charset="-127"/>
              <a:ea typeface="HY견고딕" pitchFamily="18" charset="-127"/>
            </a:endParaRPr>
          </a:p>
          <a:p>
            <a:pPr marL="177800" indent="-177800" algn="just" eaLnBrk="0" hangingPunct="0">
              <a:spcBef>
                <a:spcPts val="500"/>
              </a:spcBef>
              <a:buClr>
                <a:srgbClr val="3A5F72"/>
              </a:buClr>
              <a:buSzPct val="100000"/>
              <a:buFont typeface="Arial" pitchFamily="34" charset="0"/>
              <a:buChar char="•"/>
              <a:defRPr/>
            </a:pP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5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단계 계층구조로 분류 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: </a:t>
            </a:r>
            <a:r>
              <a:rPr kumimoji="0" lang="ko-KR" altLang="en-US" sz="2000" dirty="0" err="1" smtClean="0">
                <a:latin typeface="HY견고딕" pitchFamily="18" charset="-127"/>
                <a:ea typeface="HY견고딕" pitchFamily="18" charset="-127"/>
              </a:rPr>
              <a:t>대분류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(21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개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),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중분류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(76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개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),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소분류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(228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개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), </a:t>
            </a:r>
            <a:r>
              <a:rPr kumimoji="0" lang="ko-KR" altLang="en-US" sz="2000" dirty="0" err="1" smtClean="0">
                <a:latin typeface="HY견고딕" pitchFamily="18" charset="-127"/>
                <a:ea typeface="HY견고딕" pitchFamily="18" charset="-127"/>
              </a:rPr>
              <a:t>세분류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(487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개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), </a:t>
            </a:r>
            <a:r>
              <a:rPr kumimoji="0" lang="ko-KR" altLang="en-US" sz="2000" dirty="0" err="1" smtClean="0">
                <a:latin typeface="HY견고딕" pitchFamily="18" charset="-127"/>
                <a:ea typeface="HY견고딕" pitchFamily="18" charset="-127"/>
              </a:rPr>
              <a:t>세세분류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(1,145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개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)</a:t>
            </a:r>
            <a:endParaRPr kumimoji="0" lang="ko-KR" sz="20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8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-300" dirty="0" smtClean="0"/>
              <a:t>1-3. </a:t>
            </a:r>
            <a:r>
              <a:rPr lang="ko-KR" altLang="en-US" spc="-300" dirty="0" smtClean="0"/>
              <a:t>산업 구조의 변화와 공업의 발달</a:t>
            </a:r>
            <a:endParaRPr spc="-300"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25138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2. </a:t>
            </a:r>
            <a:r>
              <a:rPr lang="ko-KR" altLang="en-US" spc="0" dirty="0">
                <a:solidFill>
                  <a:srgbClr val="D84E28"/>
                </a:solidFill>
              </a:rPr>
              <a:t>산업 </a:t>
            </a:r>
            <a:r>
              <a:rPr lang="ko-KR" altLang="en-US" spc="0" dirty="0" smtClean="0">
                <a:solidFill>
                  <a:srgbClr val="D84E28"/>
                </a:solidFill>
              </a:rPr>
              <a:t>구조의 분류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16" name="텍스트 개체 틀 21"/>
          <p:cNvSpPr>
            <a:spLocks noGrp="1"/>
          </p:cNvSpPr>
          <p:nvPr>
            <p:ph type="body" sz="quarter" idx="14"/>
          </p:nvPr>
        </p:nvSpPr>
        <p:spPr>
          <a:xfrm>
            <a:off x="421716" y="1305488"/>
            <a:ext cx="8207240" cy="47705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chemeClr val="tx1"/>
                </a:solidFill>
              </a:rPr>
              <a:t>(3) </a:t>
            </a:r>
            <a:r>
              <a:rPr lang="ko-KR" altLang="en-US" spc="0" dirty="0">
                <a:solidFill>
                  <a:schemeClr val="tx1"/>
                </a:solidFill>
              </a:rPr>
              <a:t>한국 표준 산업 분류</a:t>
            </a:r>
            <a:endParaRPr spc="0" dirty="0">
              <a:solidFill>
                <a:schemeClr val="tx1"/>
              </a:solidFill>
            </a:endParaRP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670816" y="5169454"/>
            <a:ext cx="7416800" cy="1435100"/>
            <a:chOff x="612" y="2732"/>
            <a:chExt cx="4672" cy="904"/>
          </a:xfrm>
        </p:grpSpPr>
        <p:sp>
          <p:nvSpPr>
            <p:cNvPr id="17" name="Text Box 13"/>
            <p:cNvSpPr txBox="1">
              <a:spLocks noChangeArrowheads="1"/>
            </p:cNvSpPr>
            <p:nvPr/>
          </p:nvSpPr>
          <p:spPr bwMode="auto">
            <a:xfrm>
              <a:off x="612" y="2732"/>
              <a:ext cx="4672" cy="250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lIns="90000" tIns="46800" rIns="90000" bIns="46800">
              <a:spAutoFit/>
            </a:bodyPr>
            <a:lstStyle/>
            <a:p>
              <a:pPr latinLnBrk="0">
                <a:buClr>
                  <a:srgbClr val="000000"/>
                </a:buClr>
                <a:buSzPct val="100000"/>
                <a:buFont typeface="HY견고딕" pitchFamily="18" charset="-127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kumimoji="0" lang="ko-KR" altLang="en-US" sz="2000" dirty="0">
                <a:solidFill>
                  <a:srgbClr val="000000"/>
                </a:solidFill>
                <a:latin typeface="HY견고딕" pitchFamily="18" charset="-127"/>
              </a:endParaRPr>
            </a:p>
          </p:txBody>
        </p:sp>
        <p:sp>
          <p:nvSpPr>
            <p:cNvPr id="18" name="Text Box 15"/>
            <p:cNvSpPr txBox="1">
              <a:spLocks noChangeArrowheads="1"/>
            </p:cNvSpPr>
            <p:nvPr/>
          </p:nvSpPr>
          <p:spPr bwMode="auto">
            <a:xfrm>
              <a:off x="612" y="3386"/>
              <a:ext cx="4672" cy="250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lIns="90000" tIns="46800" rIns="90000" bIns="46800">
              <a:spAutoFit/>
            </a:bodyPr>
            <a:lstStyle/>
            <a:p>
              <a:pPr latinLnBrk="0">
                <a:buClr>
                  <a:srgbClr val="000000"/>
                </a:buClr>
                <a:buSzPct val="100000"/>
                <a:buFont typeface="HY견고딕" pitchFamily="18" charset="-127"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endParaRPr kumimoji="0" lang="en-GB" altLang="ko-KR" sz="2000" dirty="0">
                <a:solidFill>
                  <a:srgbClr val="000000"/>
                </a:solidFill>
                <a:latin typeface="HY견고딕" pitchFamily="18" charset="-127"/>
              </a:endParaRP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325146" y="1829921"/>
          <a:ext cx="8280000" cy="477642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6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2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kern="1200" baseline="0" dirty="0" smtClean="0">
                          <a:latin typeface="HY견고딕" pitchFamily="18" charset="-127"/>
                          <a:ea typeface="HY견고딕" pitchFamily="18" charset="-127"/>
                        </a:rPr>
                        <a:t>대분류</a:t>
                      </a:r>
                      <a:endParaRPr lang="ko-KR" altLang="en-US" sz="1400" b="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683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kern="1200" baseline="0" dirty="0" smtClean="0">
                          <a:latin typeface="HY견고딕" pitchFamily="18" charset="-127"/>
                          <a:ea typeface="HY견고딕" pitchFamily="18" charset="-127"/>
                        </a:rPr>
                        <a:t>중분류</a:t>
                      </a:r>
                      <a:endParaRPr lang="ko-KR" altLang="en-US" sz="1400" b="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683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kern="1200" baseline="0" dirty="0" smtClean="0">
                          <a:latin typeface="HY견고딕" pitchFamily="18" charset="-127"/>
                          <a:ea typeface="HY견고딕" pitchFamily="18" charset="-127"/>
                        </a:rPr>
                        <a:t>대분류</a:t>
                      </a:r>
                      <a:endParaRPr lang="ko-KR" altLang="en-US" sz="1400" b="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683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kern="1200" baseline="0" dirty="0" smtClean="0">
                          <a:latin typeface="HY견고딕" pitchFamily="18" charset="-127"/>
                          <a:ea typeface="HY견고딕" pitchFamily="18" charset="-127"/>
                        </a:rPr>
                        <a:t>중분류</a:t>
                      </a:r>
                      <a:endParaRPr lang="ko-KR" altLang="en-US" sz="1400" b="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C68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A. 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농업</a:t>
                      </a:r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임업 및 어업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01-03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L.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부동산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임대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68-69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B.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광업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05-08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M.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전문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과학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기술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70-73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C.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제조업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10-33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N.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사업 시설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사업 지원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74-75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D.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전기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가스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수도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35-36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O.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행정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국방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사회 보장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84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018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E.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폐기물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환경 복원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37-39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P. </a:t>
                      </a:r>
                      <a:r>
                        <a:rPr lang="ko-KR" altLang="en-US" sz="18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교육 서비스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85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F.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건설업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41-42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Q.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보건 및 사회 복지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86-87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G.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도매 및 소매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45-47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R.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예술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스포츠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여가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90-91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H.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운수업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49-52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S.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협회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수리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개인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94-96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I.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숙박 및 음식점업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55-56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T.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자가 소비 생산 활동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97-98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J.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출판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영상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정보 등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58-63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U.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국제 및 외국 기관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99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91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K.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금융</a:t>
                      </a:r>
                      <a:r>
                        <a:rPr lang="en-US" altLang="ko-KR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8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보험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64-66</a:t>
                      </a:r>
                      <a:endParaRPr lang="ko-KR" altLang="en-US" sz="180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C683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4" name="직사각형 13"/>
          <p:cNvSpPr/>
          <p:nvPr/>
        </p:nvSpPr>
        <p:spPr>
          <a:xfrm>
            <a:off x="7445231" y="1542508"/>
            <a:ext cx="131799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자료 출처</a:t>
            </a:r>
            <a:r>
              <a:rPr lang="en-US" altLang="ko-KR" sz="1100" dirty="0" smtClean="0">
                <a:latin typeface="HY견고딕" pitchFamily="18" charset="-127"/>
                <a:ea typeface="HY견고딕" pitchFamily="18" charset="-127"/>
              </a:rPr>
              <a:t>: </a:t>
            </a:r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통계청</a:t>
            </a:r>
            <a:endParaRPr lang="ko-KR" altLang="en-US" sz="11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2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587536" y="6597711"/>
            <a:ext cx="214834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표 </a:t>
            </a:r>
            <a:r>
              <a:rPr lang="en-US" altLang="ko-KR" sz="1100" b="1" dirty="0" smtClean="0">
                <a:latin typeface="HY견고딕" pitchFamily="18" charset="-127"/>
                <a:ea typeface="HY견고딕" pitchFamily="18" charset="-127"/>
              </a:rPr>
              <a:t>Ⅰ</a:t>
            </a:r>
            <a:r>
              <a:rPr lang="en-US" altLang="ko-KR" sz="1100" dirty="0" smtClean="0">
                <a:latin typeface="HY견고딕" pitchFamily="18" charset="-127"/>
                <a:ea typeface="HY견고딕" pitchFamily="18" charset="-127"/>
              </a:rPr>
              <a:t>-1 </a:t>
            </a:r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한국 표준 산업 분류표</a:t>
            </a:r>
            <a:endParaRPr lang="ko-KR" altLang="en-US" sz="11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21716" y="2930036"/>
            <a:ext cx="1373217" cy="37129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421716" y="3348713"/>
            <a:ext cx="2245284" cy="37129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421716" y="4218135"/>
            <a:ext cx="1373217" cy="37129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2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-300" dirty="0" smtClean="0"/>
              <a:t>1-3. </a:t>
            </a:r>
            <a:r>
              <a:rPr lang="ko-KR" altLang="en-US" spc="-300" dirty="0" smtClean="0"/>
              <a:t>산업 구조의 변화와 공업의 발달</a:t>
            </a:r>
            <a:endParaRPr spc="-300" dirty="0"/>
          </a:p>
        </p:txBody>
      </p:sp>
      <p:sp>
        <p:nvSpPr>
          <p:cNvPr id="13" name="텍스트 개체 틀 20"/>
          <p:cNvSpPr>
            <a:spLocks noGrp="1"/>
          </p:cNvSpPr>
          <p:nvPr>
            <p:ph type="body" sz="quarter" idx="14"/>
          </p:nvPr>
        </p:nvSpPr>
        <p:spPr>
          <a:xfrm>
            <a:off x="197612" y="838290"/>
            <a:ext cx="8207240" cy="477054"/>
          </a:xfrm>
        </p:spPr>
        <p:txBody>
          <a:bodyPr>
            <a:no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sz="2800" spc="0" dirty="0" smtClean="0">
                <a:solidFill>
                  <a:srgbClr val="D84E28"/>
                </a:solidFill>
                <a:latin typeface="HY견고딕" pitchFamily="18" charset="-127"/>
                <a:ea typeface="HY견고딕" pitchFamily="18" charset="-127"/>
              </a:rPr>
              <a:t> </a:t>
            </a:r>
            <a:r>
              <a:rPr lang="en-US" altLang="ko-KR" sz="2800" spc="0" dirty="0" smtClean="0">
                <a:solidFill>
                  <a:srgbClr val="D84E28"/>
                </a:solidFill>
                <a:latin typeface="HY견고딕" pitchFamily="18" charset="-127"/>
                <a:ea typeface="HY견고딕" pitchFamily="18" charset="-127"/>
              </a:rPr>
              <a:t>4. </a:t>
            </a:r>
            <a:r>
              <a:rPr lang="ko-KR" altLang="en-US" sz="2800" spc="0" dirty="0" smtClean="0">
                <a:solidFill>
                  <a:srgbClr val="D84E28"/>
                </a:solidFill>
                <a:latin typeface="HY견고딕" pitchFamily="18" charset="-127"/>
                <a:ea typeface="HY견고딕" pitchFamily="18" charset="-127"/>
              </a:rPr>
              <a:t>우리나라 산업 구조의 변화</a:t>
            </a:r>
            <a:endParaRPr lang="en-US" altLang="ko-KR" sz="2800" spc="0" dirty="0">
              <a:solidFill>
                <a:srgbClr val="D84E28"/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2" name="슬라이드 번호 개체 틀 1"/>
          <p:cNvSpPr txBox="1">
            <a:spLocks/>
          </p:cNvSpPr>
          <p:nvPr/>
        </p:nvSpPr>
        <p:spPr>
          <a:xfrm>
            <a:off x="7010400" y="420908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8424"/>
            <a:ext cx="8658644" cy="4181311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942945" y="1985485"/>
            <a:ext cx="1980662" cy="30882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933276" y="2614751"/>
            <a:ext cx="1414280" cy="30882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934632" y="3524665"/>
            <a:ext cx="1414280" cy="30882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934632" y="4461360"/>
            <a:ext cx="3435390" cy="26948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기출문제 풀이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400" y="933416"/>
            <a:ext cx="5652794" cy="5746108"/>
          </a:xfrm>
          <a:prstGeom prst="rect">
            <a:avLst/>
          </a:prstGeom>
        </p:spPr>
      </p:pic>
      <p:sp>
        <p:nvSpPr>
          <p:cNvPr id="4" name="웃는 얼굴 3"/>
          <p:cNvSpPr/>
          <p:nvPr/>
        </p:nvSpPr>
        <p:spPr>
          <a:xfrm>
            <a:off x="1513509" y="5491151"/>
            <a:ext cx="290946" cy="290945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448595" y="5966599"/>
            <a:ext cx="50422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/>
              <a:t>출처 </a:t>
            </a:r>
            <a:r>
              <a:rPr lang="en-US" altLang="ko-KR" b="1" dirty="0"/>
              <a:t>: 2017&gt;</a:t>
            </a:r>
            <a:r>
              <a:rPr lang="ko-KR" altLang="en-US" b="1" dirty="0"/>
              <a:t>고</a:t>
            </a:r>
            <a:r>
              <a:rPr lang="en-US" altLang="ko-KR" b="1" dirty="0"/>
              <a:t>3 6</a:t>
            </a:r>
            <a:r>
              <a:rPr lang="ko-KR" altLang="en-US" b="1" dirty="0"/>
              <a:t>월 </a:t>
            </a:r>
            <a:r>
              <a:rPr lang="ko-KR" altLang="en-US" b="1" dirty="0" err="1"/>
              <a:t>모평</a:t>
            </a:r>
            <a:r>
              <a:rPr lang="en-US" altLang="ko-KR" b="1" dirty="0"/>
              <a:t>(</a:t>
            </a:r>
            <a:r>
              <a:rPr lang="ko-KR" altLang="en-US" b="1" dirty="0"/>
              <a:t>평가원</a:t>
            </a:r>
            <a:r>
              <a:rPr lang="en-US" altLang="ko-KR" b="1" dirty="0"/>
              <a:t>)&gt;</a:t>
            </a:r>
            <a:r>
              <a:rPr lang="ko-KR" altLang="en-US" b="1" dirty="0"/>
              <a:t>공업</a:t>
            </a:r>
            <a:r>
              <a:rPr lang="en-US" altLang="ko-KR" b="1" dirty="0"/>
              <a:t>&gt;15</a:t>
            </a:r>
            <a:r>
              <a:rPr lang="ko-KR" altLang="en-US" b="1" dirty="0"/>
              <a:t>번</a:t>
            </a:r>
          </a:p>
        </p:txBody>
      </p:sp>
    </p:spTree>
    <p:extLst>
      <p:ext uri="{BB962C8B-B14F-4D97-AF65-F5344CB8AC3E}">
        <p14:creationId xmlns:p14="http://schemas.microsoft.com/office/powerpoint/2010/main" val="35455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11"/>
          <p:cNvSpPr/>
          <p:nvPr/>
        </p:nvSpPr>
        <p:spPr bwMode="auto">
          <a:xfrm>
            <a:off x="321390" y="1323382"/>
            <a:ext cx="8244000" cy="5436000"/>
          </a:xfrm>
          <a:prstGeom prst="roundRect">
            <a:avLst>
              <a:gd name="adj" fmla="val 3739"/>
            </a:avLst>
          </a:prstGeom>
          <a:solidFill>
            <a:schemeClr val="bg1">
              <a:lumMod val="50000"/>
            </a:schemeClr>
          </a:solidFill>
          <a:ln>
            <a:solidFill>
              <a:srgbClr val="7030A0"/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11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9" name="TextBox 8"/>
          <p:cNvSpPr txBox="1">
            <a:spLocks noChangeArrowheads="1"/>
          </p:cNvSpPr>
          <p:nvPr/>
        </p:nvSpPr>
        <p:spPr bwMode="auto">
          <a:xfrm>
            <a:off x="843390" y="1835189"/>
            <a:ext cx="7200000" cy="4755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sz="2200" dirty="0" smtClean="0">
                <a:latin typeface="HY견고딕" pitchFamily="18" charset="-127"/>
                <a:ea typeface="HY견고딕" pitchFamily="18" charset="-127"/>
              </a:rPr>
              <a:t> 산업과 공업의 의미를 구분하여 설명할 수 있다</a:t>
            </a:r>
            <a:r>
              <a:rPr lang="en-US" altLang="ko-KR" sz="2200" dirty="0" smtClean="0"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v"/>
            </a:pPr>
            <a:endParaRPr lang="en-US" altLang="ko-KR" sz="1000" dirty="0" smtClean="0">
              <a:latin typeface="HY견고딕" pitchFamily="18" charset="-127"/>
              <a:ea typeface="HY견고딕" pitchFamily="18" charset="-127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sz="2200" dirty="0" smtClean="0">
                <a:latin typeface="HY견고딕" pitchFamily="18" charset="-127"/>
                <a:ea typeface="HY견고딕" pitchFamily="18" charset="-127"/>
              </a:rPr>
              <a:t> 공업의 발달 요소와 입지 조건을 설명할 수 있다</a:t>
            </a:r>
            <a:r>
              <a:rPr lang="en-US" altLang="ko-KR" sz="2200" dirty="0" smtClean="0"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v"/>
            </a:pPr>
            <a:endParaRPr lang="en-US" altLang="ko-KR" sz="1000" dirty="0" smtClean="0">
              <a:latin typeface="HY견고딕" pitchFamily="18" charset="-127"/>
              <a:ea typeface="HY견고딕" pitchFamily="18" charset="-127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sz="2200" dirty="0" smtClean="0">
                <a:latin typeface="HY견고딕" pitchFamily="18" charset="-127"/>
                <a:ea typeface="HY견고딕" pitchFamily="18" charset="-127"/>
              </a:rPr>
              <a:t> 공업의 분류 방법을 설명할 수 있다</a:t>
            </a:r>
            <a:r>
              <a:rPr lang="en-US" altLang="ko-KR" sz="2200" dirty="0" smtClean="0"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v"/>
            </a:pPr>
            <a:endParaRPr lang="en-US" altLang="ko-KR" sz="1000" dirty="0" smtClean="0">
              <a:latin typeface="HY견고딕" pitchFamily="18" charset="-127"/>
              <a:ea typeface="HY견고딕" pitchFamily="18" charset="-127"/>
            </a:endParaRPr>
          </a:p>
          <a:p>
            <a:pPr marL="361950" indent="-361950" algn="just"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sz="2200" dirty="0" smtClean="0">
                <a:latin typeface="HY견고딕" pitchFamily="18" charset="-127"/>
                <a:ea typeface="HY견고딕" pitchFamily="18" charset="-127"/>
              </a:rPr>
              <a:t>산업 사회의 발달 과정과 특징을 시대별로 구분하여 설명할 수 있다</a:t>
            </a:r>
            <a:r>
              <a:rPr lang="en-US" altLang="ko-KR" sz="2200" dirty="0" smtClean="0"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altLang="ko-KR" sz="1000" dirty="0" smtClean="0">
              <a:latin typeface="HY견고딕" pitchFamily="18" charset="-127"/>
              <a:ea typeface="HY견고딕" pitchFamily="18" charset="-127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sz="2200" dirty="0" smtClean="0">
                <a:latin typeface="HY견고딕" pitchFamily="18" charset="-127"/>
                <a:ea typeface="HY견고딕" pitchFamily="18" charset="-127"/>
              </a:rPr>
              <a:t> 산업 구조의 변화를 이해할 수 있다</a:t>
            </a:r>
            <a:r>
              <a:rPr lang="en-US" altLang="ko-KR" sz="2200" dirty="0" smtClean="0">
                <a:latin typeface="HY견고딕" pitchFamily="18" charset="-127"/>
                <a:ea typeface="HY견고딕" pitchFamily="18" charset="-127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altLang="ko-KR" sz="1000" dirty="0" smtClean="0">
              <a:latin typeface="HY견고딕" pitchFamily="18" charset="-127"/>
              <a:ea typeface="HY견고딕" pitchFamily="18" charset="-127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v"/>
            </a:pPr>
            <a:r>
              <a:rPr lang="ko-KR" altLang="en-US" sz="2200" dirty="0" smtClean="0">
                <a:latin typeface="HY견고딕" pitchFamily="18" charset="-127"/>
                <a:ea typeface="HY견고딕" pitchFamily="18" charset="-127"/>
              </a:rPr>
              <a:t> 클라크와 호프만의 산업 분류 방식을 설명할 수 있다</a:t>
            </a:r>
            <a:r>
              <a:rPr lang="en-US" altLang="ko-KR" sz="2200" dirty="0" smtClean="0">
                <a:latin typeface="HY견고딕" pitchFamily="18" charset="-127"/>
                <a:ea typeface="HY견고딕" pitchFamily="18" charset="-127"/>
              </a:rPr>
              <a:t>.</a:t>
            </a:r>
            <a:endParaRPr lang="ko-KR" altLang="ko-KR" sz="22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0" name="텍스트 개체 틀 18"/>
          <p:cNvSpPr txBox="1">
            <a:spLocks/>
          </p:cNvSpPr>
          <p:nvPr/>
        </p:nvSpPr>
        <p:spPr>
          <a:xfrm>
            <a:off x="0" y="7784"/>
            <a:ext cx="7380312" cy="724850"/>
          </a:xfrm>
          <a:prstGeom prst="rect">
            <a:avLst/>
          </a:prstGeom>
          <a:noFill/>
        </p:spPr>
        <p:txBody>
          <a:bodyPr wrap="square" lIns="216000" tIns="169200" rIns="0" bIns="0" rtlCol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marL="444500" lvl="0" indent="-444500" fontAlgn="auto">
              <a:spcBef>
                <a:spcPct val="20000"/>
              </a:spcBef>
              <a:spcAft>
                <a:spcPts val="0"/>
              </a:spcAft>
              <a:tabLst>
                <a:tab pos="444500" algn="l"/>
              </a:tabLst>
              <a:defRPr/>
            </a:pPr>
            <a:r>
              <a:rPr kumimoji="0" lang="en-US" altLang="ko-KR" sz="3600" dirty="0" smtClean="0">
                <a:solidFill>
                  <a:sysClr val="window" lastClr="FFFFFF"/>
                </a:solidFill>
                <a:latin typeface="HY견고딕" pitchFamily="18" charset="-127"/>
                <a:ea typeface="HY견고딕" pitchFamily="18" charset="-127"/>
              </a:rPr>
              <a:t>01. </a:t>
            </a:r>
            <a:r>
              <a:rPr kumimoji="0" lang="ko-KR" altLang="en-US" sz="3600" dirty="0" smtClean="0">
                <a:solidFill>
                  <a:sysClr val="window" lastClr="FFFFFF"/>
                </a:solidFill>
                <a:latin typeface="HY견고딕" pitchFamily="18" charset="-127"/>
                <a:ea typeface="HY견고딕" pitchFamily="18" charset="-127"/>
              </a:rPr>
              <a:t>산업 구조와 공업의 발달</a:t>
            </a:r>
          </a:p>
        </p:txBody>
      </p:sp>
      <p:grpSp>
        <p:nvGrpSpPr>
          <p:cNvPr id="9" name="그룹 12"/>
          <p:cNvGrpSpPr>
            <a:grpSpLocks/>
          </p:cNvGrpSpPr>
          <p:nvPr/>
        </p:nvGrpSpPr>
        <p:grpSpPr bwMode="auto">
          <a:xfrm>
            <a:off x="2807195" y="884129"/>
            <a:ext cx="3272391" cy="828000"/>
            <a:chOff x="331593" y="866774"/>
            <a:chExt cx="1066800" cy="828000"/>
          </a:xfrm>
        </p:grpSpPr>
        <p:sp>
          <p:nvSpPr>
            <p:cNvPr id="13" name="가로로 말린 두루마리 모양 12"/>
            <p:cNvSpPr/>
            <p:nvPr/>
          </p:nvSpPr>
          <p:spPr>
            <a:xfrm>
              <a:off x="372081" y="866774"/>
              <a:ext cx="985824" cy="828000"/>
            </a:xfrm>
            <a:prstGeom prst="horizontalScroll">
              <a:avLst/>
            </a:prstGeom>
            <a:solidFill>
              <a:srgbClr val="70578F"/>
            </a:solidFill>
            <a:ln>
              <a:solidFill>
                <a:srgbClr val="41335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31593" y="1014707"/>
              <a:ext cx="1066800" cy="523220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2800" dirty="0" smtClean="0">
                  <a:solidFill>
                    <a:schemeClr val="bg1"/>
                  </a:solidFill>
                  <a:latin typeface="HY동녘B" pitchFamily="18" charset="-127"/>
                  <a:ea typeface="HY동녘B" pitchFamily="18" charset="-127"/>
                </a:rPr>
                <a:t>학 습 목 표</a:t>
              </a:r>
              <a:endParaRPr kumimoji="0" lang="ko-KR" altLang="en-US" sz="2800" dirty="0">
                <a:solidFill>
                  <a:schemeClr val="bg1"/>
                </a:solidFill>
                <a:latin typeface="HY동녘B" pitchFamily="18" charset="-127"/>
                <a:ea typeface="HY동녘B" pitchFamily="18" charset="-127"/>
              </a:endParaRPr>
            </a:p>
          </p:txBody>
        </p:sp>
      </p:grpSp>
      <p:sp>
        <p:nvSpPr>
          <p:cNvPr id="15" name="슬라이드 번호 개체 틀 1"/>
          <p:cNvSpPr>
            <a:spLocks noGrp="1"/>
          </p:cNvSpPr>
          <p:nvPr>
            <p:ph type="sldNum" sz="quarter" idx="4294967295"/>
          </p:nvPr>
        </p:nvSpPr>
        <p:spPr>
          <a:xfrm>
            <a:off x="7010400" y="6356350"/>
            <a:ext cx="2133600" cy="365125"/>
          </a:xfrm>
        </p:spPr>
        <p:txBody>
          <a:bodyPr/>
          <a:lstStyle/>
          <a:p>
            <a:pPr>
              <a:defRPr/>
            </a:pPr>
            <a:fld id="{71C38FD2-3E40-4951-B517-55F52472B3F8}" type="slidenum">
              <a:rPr lang="en-GB" altLang="ko-KR" b="1" smtClean="0"/>
              <a:pPr>
                <a:defRPr/>
              </a:pPr>
              <a:t>2</a:t>
            </a:fld>
            <a:endParaRPr lang="en-GB" altLang="ko-KR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0166" y="4329672"/>
            <a:ext cx="1690146" cy="2242226"/>
          </a:xfrm>
          <a:prstGeom prst="rect">
            <a:avLst/>
          </a:prstGeom>
        </p:spPr>
      </p:pic>
      <p:sp>
        <p:nvSpPr>
          <p:cNvPr id="4" name="웃는 얼굴 3"/>
          <p:cNvSpPr/>
          <p:nvPr/>
        </p:nvSpPr>
        <p:spPr>
          <a:xfrm>
            <a:off x="5690166" y="4873855"/>
            <a:ext cx="290946" cy="290945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7" y="811178"/>
            <a:ext cx="5109327" cy="5904412"/>
          </a:xfrm>
          <a:prstGeom prst="rect">
            <a:avLst/>
          </a:prstGeom>
        </p:spPr>
      </p:pic>
      <p:sp>
        <p:nvSpPr>
          <p:cNvPr id="1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0" y="7784"/>
            <a:ext cx="7380312" cy="724850"/>
          </a:xfrm>
        </p:spPr>
        <p:txBody>
          <a:bodyPr/>
          <a:lstStyle/>
          <a:p>
            <a:r>
              <a:rPr lang="ko-KR" altLang="en-US" dirty="0" smtClean="0"/>
              <a:t>기출문제 풀이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5074104" y="2480079"/>
            <a:ext cx="29222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/>
              <a:t>출처 </a:t>
            </a:r>
            <a:r>
              <a:rPr lang="en-US" altLang="ko-KR" b="1" dirty="0"/>
              <a:t>: 2017&gt;</a:t>
            </a:r>
            <a:r>
              <a:rPr lang="ko-KR" altLang="en-US" b="1" dirty="0"/>
              <a:t>고</a:t>
            </a:r>
            <a:r>
              <a:rPr lang="en-US" altLang="ko-KR" b="1" dirty="0"/>
              <a:t>3 9</a:t>
            </a:r>
            <a:r>
              <a:rPr lang="ko-KR" altLang="en-US" b="1" dirty="0"/>
              <a:t>월 </a:t>
            </a:r>
            <a:r>
              <a:rPr lang="ko-KR" altLang="en-US" b="1" dirty="0" err="1"/>
              <a:t>모평</a:t>
            </a:r>
            <a:r>
              <a:rPr lang="en-US" altLang="ko-KR" b="1" dirty="0"/>
              <a:t>(</a:t>
            </a:r>
            <a:r>
              <a:rPr lang="ko-KR" altLang="en-US" b="1" dirty="0"/>
              <a:t>평가원</a:t>
            </a:r>
            <a:r>
              <a:rPr lang="en-US" altLang="ko-KR" b="1" dirty="0"/>
              <a:t>)&gt;</a:t>
            </a:r>
            <a:r>
              <a:rPr lang="ko-KR" altLang="en-US" b="1" dirty="0"/>
              <a:t>공업</a:t>
            </a:r>
            <a:r>
              <a:rPr lang="en-US" altLang="ko-KR" b="1" dirty="0"/>
              <a:t>&gt;8</a:t>
            </a:r>
            <a:r>
              <a:rPr lang="ko-KR" altLang="en-US" b="1" dirty="0"/>
              <a:t>번</a:t>
            </a:r>
          </a:p>
        </p:txBody>
      </p:sp>
    </p:spTree>
    <p:extLst>
      <p:ext uri="{BB962C8B-B14F-4D97-AF65-F5344CB8AC3E}">
        <p14:creationId xmlns:p14="http://schemas.microsoft.com/office/powerpoint/2010/main" val="216865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5650" y="4032328"/>
            <a:ext cx="2269323" cy="2222099"/>
          </a:xfrm>
          <a:prstGeom prst="rect">
            <a:avLst/>
          </a:prstGeom>
        </p:spPr>
      </p:pic>
      <p:sp>
        <p:nvSpPr>
          <p:cNvPr id="4" name="웃는 얼굴 3"/>
          <p:cNvSpPr/>
          <p:nvPr/>
        </p:nvSpPr>
        <p:spPr>
          <a:xfrm>
            <a:off x="6356372" y="5872042"/>
            <a:ext cx="290946" cy="290945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0" y="7784"/>
            <a:ext cx="7380312" cy="724850"/>
          </a:xfrm>
        </p:spPr>
        <p:txBody>
          <a:bodyPr/>
          <a:lstStyle/>
          <a:p>
            <a:r>
              <a:rPr lang="ko-KR" altLang="en-US" dirty="0" smtClean="0"/>
              <a:t>기출문제 풀이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55" y="863510"/>
            <a:ext cx="5624766" cy="574629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882688" y="2789306"/>
            <a:ext cx="27498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/>
              <a:t>출처 </a:t>
            </a:r>
            <a:r>
              <a:rPr lang="en-US" altLang="ko-KR" b="1" dirty="0"/>
              <a:t>: 2017&gt;</a:t>
            </a:r>
            <a:r>
              <a:rPr lang="ko-KR" altLang="en-US" b="1" dirty="0"/>
              <a:t>고</a:t>
            </a:r>
            <a:r>
              <a:rPr lang="en-US" altLang="ko-KR" b="1" dirty="0"/>
              <a:t>3 10</a:t>
            </a:r>
            <a:r>
              <a:rPr lang="ko-KR" altLang="en-US" b="1" dirty="0"/>
              <a:t>월 </a:t>
            </a:r>
            <a:r>
              <a:rPr lang="ko-KR" altLang="en-US" b="1" dirty="0" err="1"/>
              <a:t>학평</a:t>
            </a:r>
            <a:r>
              <a:rPr lang="en-US" altLang="ko-KR" b="1" dirty="0"/>
              <a:t>(</a:t>
            </a:r>
            <a:r>
              <a:rPr lang="ko-KR" altLang="en-US" b="1" dirty="0"/>
              <a:t>서울</a:t>
            </a:r>
            <a:r>
              <a:rPr lang="en-US" altLang="ko-KR" b="1" dirty="0"/>
              <a:t>)&gt;</a:t>
            </a:r>
            <a:r>
              <a:rPr lang="ko-KR" altLang="en-US" b="1" dirty="0"/>
              <a:t>공업</a:t>
            </a:r>
            <a:r>
              <a:rPr lang="en-US" altLang="ko-KR" b="1" dirty="0"/>
              <a:t>&gt;10</a:t>
            </a:r>
            <a:r>
              <a:rPr lang="ko-KR" altLang="en-US" b="1" dirty="0"/>
              <a:t>번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5765121" y="1303027"/>
            <a:ext cx="34874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/>
              <a:t>HACCP : </a:t>
            </a:r>
            <a:r>
              <a:rPr lang="ko-KR" altLang="en-US" sz="1600" dirty="0"/>
              <a:t>식품안전관리인증기준</a:t>
            </a:r>
            <a:endParaRPr lang="en-US" altLang="ko-KR" sz="1600" b="1" dirty="0"/>
          </a:p>
          <a:p>
            <a:r>
              <a:rPr lang="en-US" altLang="ko-KR" sz="1600" dirty="0"/>
              <a:t>[Hazard Analysis and Critical Control Point]</a:t>
            </a:r>
            <a:endParaRPr lang="en-US" altLang="ko-KR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84572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032" y="4284616"/>
            <a:ext cx="2010576" cy="2178817"/>
          </a:xfrm>
          <a:prstGeom prst="rect">
            <a:avLst/>
          </a:prstGeom>
        </p:spPr>
      </p:pic>
      <p:sp>
        <p:nvSpPr>
          <p:cNvPr id="4" name="웃는 얼굴 3"/>
          <p:cNvSpPr/>
          <p:nvPr/>
        </p:nvSpPr>
        <p:spPr>
          <a:xfrm>
            <a:off x="5656284" y="4813951"/>
            <a:ext cx="290946" cy="290945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0" y="7784"/>
            <a:ext cx="7380312" cy="724850"/>
          </a:xfrm>
        </p:spPr>
        <p:txBody>
          <a:bodyPr/>
          <a:lstStyle/>
          <a:p>
            <a:r>
              <a:rPr lang="ko-KR" altLang="en-US" dirty="0" smtClean="0"/>
              <a:t>기출문제 풀이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76" y="1108554"/>
            <a:ext cx="5064266" cy="574944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5250230" y="2710818"/>
            <a:ext cx="31742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/>
              <a:t>출처 </a:t>
            </a:r>
            <a:r>
              <a:rPr lang="en-US" altLang="ko-KR" b="1" dirty="0"/>
              <a:t>: 2017&gt;2018 </a:t>
            </a:r>
            <a:r>
              <a:rPr lang="ko-KR" altLang="en-US" b="1" dirty="0"/>
              <a:t>대학수학능력시험</a:t>
            </a:r>
            <a:r>
              <a:rPr lang="en-US" altLang="ko-KR" b="1" dirty="0"/>
              <a:t>&gt;</a:t>
            </a:r>
            <a:r>
              <a:rPr lang="ko-KR" altLang="en-US" b="1" dirty="0"/>
              <a:t>공업</a:t>
            </a:r>
            <a:r>
              <a:rPr lang="en-US" altLang="ko-KR" b="1" dirty="0"/>
              <a:t>&gt;3</a:t>
            </a:r>
            <a:r>
              <a:rPr lang="ko-KR" altLang="en-US" b="1" dirty="0"/>
              <a:t>번</a:t>
            </a:r>
          </a:p>
        </p:txBody>
      </p:sp>
    </p:spTree>
    <p:extLst>
      <p:ext uri="{BB962C8B-B14F-4D97-AF65-F5344CB8AC3E}">
        <p14:creationId xmlns:p14="http://schemas.microsoft.com/office/powerpoint/2010/main" val="310498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260" y="4324720"/>
            <a:ext cx="2099491" cy="2178913"/>
          </a:xfrm>
          <a:prstGeom prst="rect">
            <a:avLst/>
          </a:prstGeom>
        </p:spPr>
      </p:pic>
      <p:sp>
        <p:nvSpPr>
          <p:cNvPr id="4" name="웃는 얼굴 3"/>
          <p:cNvSpPr/>
          <p:nvPr/>
        </p:nvSpPr>
        <p:spPr>
          <a:xfrm>
            <a:off x="6055003" y="4931847"/>
            <a:ext cx="290946" cy="290945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0" y="7784"/>
            <a:ext cx="7380312" cy="724850"/>
          </a:xfrm>
        </p:spPr>
        <p:txBody>
          <a:bodyPr/>
          <a:lstStyle/>
          <a:p>
            <a:r>
              <a:rPr lang="ko-KR" altLang="en-US" dirty="0" smtClean="0"/>
              <a:t>기출문제 풀이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85" y="889871"/>
            <a:ext cx="5513966" cy="5862257"/>
          </a:xfrm>
          <a:prstGeom prst="rect">
            <a:avLst/>
          </a:prstGeom>
        </p:spPr>
      </p:pic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2927349" y="3082023"/>
            <a:ext cx="1495634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15309"/>
              </p:ext>
            </p:extLst>
          </p:nvPr>
        </p:nvGraphicFramePr>
        <p:xfrm>
          <a:off x="5662851" y="2441943"/>
          <a:ext cx="2716308" cy="640080"/>
        </p:xfrm>
        <a:graphic>
          <a:graphicData uri="http://schemas.openxmlformats.org/drawingml/2006/table">
            <a:tbl>
              <a:tblPr/>
              <a:tblGrid>
                <a:gridCol w="2716308">
                  <a:extLst>
                    <a:ext uri="{9D8B030D-6E8A-4147-A177-3AD203B41FA5}">
                      <a16:colId xmlns:a16="http://schemas.microsoft.com/office/drawing/2014/main" val="2214353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effectLst/>
                        </a:rPr>
                        <a:t>출처 </a:t>
                      </a:r>
                      <a:r>
                        <a:rPr lang="en-US" altLang="ko-KR" dirty="0" smtClean="0">
                          <a:effectLst/>
                        </a:rPr>
                        <a:t>: </a:t>
                      </a:r>
                      <a:r>
                        <a:rPr lang="en-US" altLang="ko-KR" dirty="0" smtClean="0"/>
                        <a:t>2017</a:t>
                      </a:r>
                      <a:r>
                        <a:rPr lang="en-US" altLang="ko-KR" dirty="0"/>
                        <a:t>&gt;</a:t>
                      </a:r>
                      <a:r>
                        <a:rPr lang="ko-KR" altLang="en-US" dirty="0"/>
                        <a:t>고</a:t>
                      </a:r>
                      <a:r>
                        <a:rPr lang="en-US" altLang="ko-KR" dirty="0"/>
                        <a:t>3 10</a:t>
                      </a:r>
                      <a:r>
                        <a:rPr lang="ko-KR" altLang="en-US" dirty="0"/>
                        <a:t>월 </a:t>
                      </a:r>
                      <a:r>
                        <a:rPr lang="ko-KR" altLang="en-US" dirty="0" err="1"/>
                        <a:t>학평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서울</a:t>
                      </a:r>
                      <a:r>
                        <a:rPr lang="en-US" altLang="ko-KR" dirty="0"/>
                        <a:t>)&gt;</a:t>
                      </a:r>
                      <a:r>
                        <a:rPr lang="ko-KR" altLang="en-US" dirty="0"/>
                        <a:t>공업</a:t>
                      </a:r>
                      <a:r>
                        <a:rPr lang="en-US" altLang="ko-KR" dirty="0"/>
                        <a:t>&gt;20</a:t>
                      </a:r>
                      <a:r>
                        <a:rPr lang="ko-KR" altLang="en-US" dirty="0"/>
                        <a:t>번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4541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9702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모서리가 둥근 직사각형 53"/>
          <p:cNvSpPr/>
          <p:nvPr/>
        </p:nvSpPr>
        <p:spPr bwMode="auto">
          <a:xfrm>
            <a:off x="117479" y="2309301"/>
            <a:ext cx="2751438" cy="4356741"/>
          </a:xfrm>
          <a:prstGeom prst="roundRect">
            <a:avLst>
              <a:gd name="adj" fmla="val 5376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 bwMode="auto">
          <a:xfrm>
            <a:off x="2943057" y="2309301"/>
            <a:ext cx="5725929" cy="4356741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063489" y="6236384"/>
            <a:ext cx="388545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▲ 그림 </a:t>
            </a:r>
            <a:r>
              <a:rPr lang="en-US" altLang="ko-KR" sz="1100" b="1" dirty="0" smtClean="0">
                <a:latin typeface="HY견고딕" pitchFamily="18" charset="-127"/>
                <a:ea typeface="HY견고딕" pitchFamily="18" charset="-127"/>
              </a:rPr>
              <a:t>Ⅰ</a:t>
            </a:r>
            <a:r>
              <a:rPr lang="en-US" altLang="ko-KR" sz="1100" dirty="0" smtClean="0">
                <a:latin typeface="HY견고딕" pitchFamily="18" charset="-127"/>
                <a:ea typeface="HY견고딕" pitchFamily="18" charset="-127"/>
              </a:rPr>
              <a:t>-1 </a:t>
            </a:r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농산물의 유통 경로를 통한 산업 활동의 예</a:t>
            </a:r>
            <a:endParaRPr lang="ko-KR" altLang="en-US" sz="1100" dirty="0"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52" name="그룹 51"/>
          <p:cNvGrpSpPr>
            <a:grpSpLocks noChangeAspect="1"/>
          </p:cNvGrpSpPr>
          <p:nvPr/>
        </p:nvGrpSpPr>
        <p:grpSpPr>
          <a:xfrm>
            <a:off x="3201678" y="2843676"/>
            <a:ext cx="5217511" cy="2952970"/>
            <a:chOff x="2991749" y="2792307"/>
            <a:chExt cx="5492115" cy="3108389"/>
          </a:xfrm>
        </p:grpSpPr>
        <p:pic>
          <p:nvPicPr>
            <p:cNvPr id="1027" name="Picture 3"/>
            <p:cNvPicPr>
              <a:picLocks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991749" y="2792307"/>
              <a:ext cx="5492115" cy="31083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직사각형 15"/>
            <p:cNvSpPr/>
            <p:nvPr/>
          </p:nvSpPr>
          <p:spPr>
            <a:xfrm>
              <a:off x="4347057" y="2821363"/>
              <a:ext cx="518361" cy="2915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latin typeface="HY견고딕" pitchFamily="18" charset="-127"/>
                  <a:ea typeface="HY견고딕" pitchFamily="18" charset="-127"/>
                </a:rPr>
                <a:t>재배</a:t>
              </a:r>
              <a:endParaRPr lang="ko-KR" altLang="en-US" sz="12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453625" y="2821363"/>
              <a:ext cx="518361" cy="2915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latin typeface="HY견고딕" pitchFamily="18" charset="-127"/>
                  <a:ea typeface="HY견고딕" pitchFamily="18" charset="-127"/>
                </a:rPr>
                <a:t>가공</a:t>
              </a:r>
              <a:endParaRPr lang="ko-KR" altLang="en-US" sz="12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3130178" y="4489830"/>
              <a:ext cx="518361" cy="2915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latin typeface="HY견고딕" pitchFamily="18" charset="-127"/>
                  <a:ea typeface="HY견고딕" pitchFamily="18" charset="-127"/>
                </a:rPr>
                <a:t>운송</a:t>
              </a:r>
              <a:endParaRPr lang="ko-KR" altLang="en-US" sz="12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5084978" y="4489830"/>
              <a:ext cx="518361" cy="2915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latin typeface="HY견고딕" pitchFamily="18" charset="-127"/>
                  <a:ea typeface="HY견고딕" pitchFamily="18" charset="-127"/>
                </a:rPr>
                <a:t>구매</a:t>
              </a:r>
              <a:endParaRPr lang="ko-KR" altLang="en-US" sz="12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7017393" y="4489830"/>
              <a:ext cx="518361" cy="2915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latin typeface="HY견고딕" pitchFamily="18" charset="-127"/>
                  <a:ea typeface="HY견고딕" pitchFamily="18" charset="-127"/>
                </a:rPr>
                <a:t>판매</a:t>
              </a:r>
              <a:endParaRPr lang="ko-KR" altLang="en-US" sz="1200" dirty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20981" y="1114944"/>
            <a:ext cx="8412385" cy="1008000"/>
            <a:chOff x="290554" y="1114944"/>
            <a:chExt cx="8412385" cy="1008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2" name="모서리가 둥근 직사각형 31"/>
            <p:cNvSpPr/>
            <p:nvPr/>
          </p:nvSpPr>
          <p:spPr bwMode="auto">
            <a:xfrm>
              <a:off x="1103184" y="1114944"/>
              <a:ext cx="7599750" cy="1008000"/>
            </a:xfrm>
            <a:prstGeom prst="roundRect">
              <a:avLst/>
            </a:prstGeom>
            <a:solidFill>
              <a:srgbClr val="FFEED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3" name="모서리가 둥근 직사각형 32"/>
            <p:cNvSpPr/>
            <p:nvPr/>
          </p:nvSpPr>
          <p:spPr bwMode="auto">
            <a:xfrm>
              <a:off x="290554" y="1114944"/>
              <a:ext cx="774296" cy="1008000"/>
            </a:xfrm>
            <a:prstGeom prst="roundRect">
              <a:avLst/>
            </a:prstGeom>
            <a:solidFill>
              <a:srgbClr val="FFA74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r">
                <a:defRPr/>
              </a:pP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4" name="직사각형 31"/>
            <p:cNvSpPr>
              <a:spLocks noChangeArrowheads="1"/>
            </p:cNvSpPr>
            <p:nvPr/>
          </p:nvSpPr>
          <p:spPr bwMode="auto">
            <a:xfrm>
              <a:off x="328888" y="1331964"/>
              <a:ext cx="697627" cy="4590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 algn="ctr">
                <a:lnSpc>
                  <a:spcPct val="140000"/>
                </a:lnSpc>
                <a:defRPr/>
              </a:pPr>
              <a:r>
                <a:rPr lang="ko-KR" altLang="en-US" sz="2000" dirty="0" smtClean="0">
                  <a:solidFill>
                    <a:srgbClr val="FFFFFF"/>
                  </a:solidFill>
                  <a:latin typeface="HY견고딕" pitchFamily="18" charset="-127"/>
                  <a:ea typeface="HY견고딕" pitchFamily="18" charset="-127"/>
                </a:rPr>
                <a:t>정의</a:t>
              </a:r>
            </a:p>
          </p:txBody>
        </p:sp>
        <p:sp>
          <p:nvSpPr>
            <p:cNvPr id="31" name="직사각형 28"/>
            <p:cNvSpPr>
              <a:spLocks noChangeArrowheads="1"/>
            </p:cNvSpPr>
            <p:nvPr/>
          </p:nvSpPr>
          <p:spPr bwMode="auto">
            <a:xfrm>
              <a:off x="1138990" y="1155946"/>
              <a:ext cx="7563949" cy="877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Font typeface="Wingdings" pitchFamily="2" charset="2"/>
                <a:buChar char="§"/>
              </a:pP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산업 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: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인간에게 필요한 재화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(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유형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)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나 서비스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(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무형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)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를 생산하는 모든 활동</a:t>
              </a:r>
            </a:p>
            <a:p>
              <a:pPr>
                <a:lnSpc>
                  <a:spcPct val="150000"/>
                </a:lnSpc>
                <a:buFont typeface="Wingdings" pitchFamily="2" charset="2"/>
                <a:buChar char="§"/>
              </a:pP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 공업 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: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사람이나 기계의 힘을 이용하여 제품을 제조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·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가공하는 활동</a:t>
              </a:r>
              <a:endParaRPr lang="en-US" altLang="ko-KR" sz="1600" dirty="0" smtClean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289984" y="3072340"/>
            <a:ext cx="24064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산업과 공업의 관계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grpSp>
        <p:nvGrpSpPr>
          <p:cNvPr id="55" name="그룹 54"/>
          <p:cNvGrpSpPr/>
          <p:nvPr/>
        </p:nvGrpSpPr>
        <p:grpSpPr>
          <a:xfrm>
            <a:off x="297650" y="3794275"/>
            <a:ext cx="2391096" cy="2390400"/>
            <a:chOff x="387730" y="3794275"/>
            <a:chExt cx="2391096" cy="2390400"/>
          </a:xfrm>
        </p:grpSpPr>
        <p:sp>
          <p:nvSpPr>
            <p:cNvPr id="38" name="타원 37"/>
            <p:cNvSpPr/>
            <p:nvPr/>
          </p:nvSpPr>
          <p:spPr>
            <a:xfrm>
              <a:off x="387730" y="3794275"/>
              <a:ext cx="2391096" cy="2390400"/>
            </a:xfrm>
            <a:prstGeom prst="ellipse">
              <a:avLst/>
            </a:prstGeom>
            <a:solidFill>
              <a:srgbClr val="CDDEEF"/>
            </a:solidFill>
            <a:ln>
              <a:solidFill>
                <a:srgbClr val="7DA9D5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826346" y="4543199"/>
              <a:ext cx="1514901" cy="1514901"/>
            </a:xfrm>
            <a:prstGeom prst="ellipse">
              <a:avLst/>
            </a:prstGeom>
            <a:solidFill>
              <a:srgbClr val="FFE4C9"/>
            </a:solidFill>
            <a:ln>
              <a:solidFill>
                <a:srgbClr val="FF942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854213" y="4195514"/>
              <a:ext cx="468000" cy="25200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32786" y="4196230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Y견고딕" pitchFamily="18" charset="-127"/>
                  <a:ea typeface="HY견고딕" pitchFamily="18" charset="-127"/>
                </a:rPr>
                <a:t>농업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1213297" y="3864200"/>
              <a:ext cx="54373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Y견고딕" pitchFamily="18" charset="-127"/>
                  <a:ea typeface="HY견고딕" pitchFamily="18" charset="-127"/>
                </a:rPr>
                <a:t>산업</a:t>
              </a:r>
              <a:endPara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950651" y="5146984"/>
              <a:ext cx="54373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Y견고딕" pitchFamily="18" charset="-127"/>
                  <a:ea typeface="HY견고딕" pitchFamily="18" charset="-127"/>
                </a:rPr>
                <a:t>공업</a:t>
              </a:r>
              <a:endPara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7" name="모서리가 둥근 직사각형 46"/>
            <p:cNvSpPr/>
            <p:nvPr/>
          </p:nvSpPr>
          <p:spPr>
            <a:xfrm>
              <a:off x="1687551" y="4195514"/>
              <a:ext cx="720000" cy="25200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1644958" y="4189377"/>
              <a:ext cx="8002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Y견고딕" pitchFamily="18" charset="-127"/>
                  <a:ea typeface="HY견고딕" pitchFamily="18" charset="-127"/>
                </a:rPr>
                <a:t>서비스업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8" name="모서리가 둥근 직사각형 47"/>
            <p:cNvSpPr/>
            <p:nvPr/>
          </p:nvSpPr>
          <p:spPr>
            <a:xfrm>
              <a:off x="1442778" y="4926142"/>
              <a:ext cx="684000" cy="25200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1454653" y="5421158"/>
              <a:ext cx="684000" cy="25200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1486989" y="4923245"/>
              <a:ext cx="64633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Y견고딕" pitchFamily="18" charset="-127"/>
                  <a:ea typeface="HY견고딕" pitchFamily="18" charset="-127"/>
                </a:rPr>
                <a:t>제조업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1486989" y="5409631"/>
              <a:ext cx="64633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Y견고딕" pitchFamily="18" charset="-127"/>
                  <a:ea typeface="HY견고딕" pitchFamily="18" charset="-127"/>
                </a:rPr>
                <a:t>건설업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49" name="텍스트 개체 틀 18"/>
          <p:cNvSpPr txBox="1">
            <a:spLocks/>
          </p:cNvSpPr>
          <p:nvPr/>
        </p:nvSpPr>
        <p:spPr>
          <a:xfrm>
            <a:off x="0" y="7784"/>
            <a:ext cx="7380312" cy="724850"/>
          </a:xfrm>
          <a:prstGeom prst="rect">
            <a:avLst/>
          </a:prstGeom>
          <a:noFill/>
        </p:spPr>
        <p:txBody>
          <a:bodyPr wrap="square" lIns="216000" tIns="169200" rIns="0" bIns="0" rtlCol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marL="444500" lvl="0" indent="-444500" fontAlgn="auto">
              <a:spcBef>
                <a:spcPct val="20000"/>
              </a:spcBef>
              <a:spcAft>
                <a:spcPts val="0"/>
              </a:spcAft>
              <a:tabLst>
                <a:tab pos="444500" algn="l"/>
              </a:tabLst>
              <a:defRPr/>
            </a:pPr>
            <a:r>
              <a:rPr kumimoji="0" lang="en-US" altLang="ko-KR" sz="3600" dirty="0" smtClean="0">
                <a:solidFill>
                  <a:sysClr val="window" lastClr="FFFFFF"/>
                </a:solidFill>
                <a:latin typeface="HY견고딕" pitchFamily="18" charset="-127"/>
                <a:ea typeface="HY견고딕" pitchFamily="18" charset="-127"/>
              </a:rPr>
              <a:t>1-1. </a:t>
            </a:r>
            <a:r>
              <a:rPr kumimoji="0" lang="ko-KR" altLang="en-US" sz="3600" dirty="0" smtClean="0">
                <a:solidFill>
                  <a:sysClr val="window" lastClr="FFFFFF"/>
                </a:solidFill>
                <a:latin typeface="HY견고딕" pitchFamily="18" charset="-127"/>
                <a:ea typeface="HY견고딕" pitchFamily="18" charset="-127"/>
              </a:rPr>
              <a:t>산업과 공업의 의미</a:t>
            </a:r>
          </a:p>
        </p:txBody>
      </p:sp>
      <p:sp>
        <p:nvSpPr>
          <p:cNvPr id="53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0" dirty="0" smtClean="0"/>
              <a:t>1-2. </a:t>
            </a:r>
            <a:r>
              <a:rPr lang="ko-KR" altLang="en-US" spc="0" dirty="0" smtClean="0"/>
              <a:t>공업의 발달 요소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4294967295"/>
          </p:nvPr>
        </p:nvSpPr>
        <p:spPr>
          <a:xfrm>
            <a:off x="8172450" y="488865"/>
            <a:ext cx="720030" cy="215478"/>
          </a:xfrm>
        </p:spPr>
        <p:txBody>
          <a:bodyPr>
            <a:normAutofit fontScale="25000" lnSpcReduction="2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altLang="ko-KR" b="1" dirty="0" smtClean="0"/>
              <a:t>15</a:t>
            </a:r>
            <a:r>
              <a:rPr dirty="0" smtClean="0"/>
              <a:t>쪽</a:t>
            </a:r>
            <a:endParaRPr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37013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1. </a:t>
            </a:r>
            <a:r>
              <a:rPr lang="ko-KR" altLang="en-US" spc="0" dirty="0">
                <a:solidFill>
                  <a:srgbClr val="D84E28"/>
                </a:solidFill>
              </a:rPr>
              <a:t>공업의 </a:t>
            </a:r>
            <a:r>
              <a:rPr lang="ko-KR" altLang="en-US" spc="0" dirty="0" smtClean="0">
                <a:solidFill>
                  <a:srgbClr val="D84E28"/>
                </a:solidFill>
              </a:rPr>
              <a:t>발달 </a:t>
            </a:r>
            <a:r>
              <a:rPr lang="ko-KR" altLang="en-US" spc="0" dirty="0">
                <a:solidFill>
                  <a:srgbClr val="D84E28"/>
                </a:solidFill>
              </a:rPr>
              <a:t>요소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27" name="텍스트 개체 틀 21"/>
          <p:cNvSpPr>
            <a:spLocks noGrp="1"/>
          </p:cNvSpPr>
          <p:nvPr>
            <p:ph type="body" sz="quarter" idx="14"/>
          </p:nvPr>
        </p:nvSpPr>
        <p:spPr>
          <a:xfrm>
            <a:off x="469216" y="1281738"/>
            <a:ext cx="8207240" cy="47705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(1</a:t>
            </a:r>
            <a:r>
              <a:rPr lang="en-US" altLang="ko-KR" spc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</a:t>
            </a:r>
            <a:r>
              <a:rPr lang="ko-KR" altLang="en-US" spc="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천연자원</a:t>
            </a:r>
            <a:r>
              <a:rPr lang="en-US" altLang="ko-KR" spc="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ko-KR" altLang="en-US" spc="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물적자원</a:t>
            </a:r>
            <a:r>
              <a:rPr lang="en-US" altLang="ko-KR" spc="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spc="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9" name="TextBox 15"/>
          <p:cNvSpPr txBox="1">
            <a:spLocks noChangeArrowheads="1"/>
          </p:cNvSpPr>
          <p:nvPr/>
        </p:nvSpPr>
        <p:spPr bwMode="auto">
          <a:xfrm>
            <a:off x="594061" y="1710922"/>
            <a:ext cx="636487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atinLnBrk="0">
              <a:lnSpc>
                <a:spcPct val="120000"/>
              </a:lnSpc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굴림" pitchFamily="50" charset="-127"/>
              <a:buChar char="▶"/>
              <a:defRPr/>
            </a:pP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ko-KR" sz="2000" dirty="0" smtClean="0">
                <a:latin typeface="HY견고딕" pitchFamily="18" charset="-127"/>
                <a:ea typeface="HY견고딕" pitchFamily="18" charset="-127"/>
              </a:rPr>
              <a:t>자연에서 일차적으로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ko-KR" sz="2000" dirty="0">
                <a:latin typeface="HY견고딕" pitchFamily="18" charset="-127"/>
                <a:ea typeface="HY견고딕" pitchFamily="18" charset="-127"/>
              </a:rPr>
              <a:t>얻을 </a:t>
            </a:r>
            <a:r>
              <a:rPr kumimoji="0" lang="ko-KR" altLang="ko-KR" sz="2000" dirty="0" smtClean="0">
                <a:latin typeface="HY견고딕" pitchFamily="18" charset="-127"/>
                <a:ea typeface="HY견고딕" pitchFamily="18" charset="-127"/>
              </a:rPr>
              <a:t>수 </a:t>
            </a:r>
            <a:r>
              <a:rPr kumimoji="0" lang="ko-KR" altLang="ko-KR" sz="2000" dirty="0">
                <a:latin typeface="HY견고딕" pitchFamily="18" charset="-127"/>
                <a:ea typeface="HY견고딕" pitchFamily="18" charset="-127"/>
              </a:rPr>
              <a:t>있는</a:t>
            </a:r>
            <a:r>
              <a:rPr kumimoji="0" lang="en-US" altLang="ko-KR" sz="2000" dirty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ko-KR" sz="2000" dirty="0" smtClean="0">
                <a:latin typeface="HY견고딕" pitchFamily="18" charset="-127"/>
                <a:ea typeface="HY견고딕" pitchFamily="18" charset="-127"/>
              </a:rPr>
              <a:t>자원</a:t>
            </a: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endParaRPr kumimoji="0" lang="ko-KR" altLang="ko-KR" sz="2000" dirty="0">
              <a:latin typeface="HY견고딕" pitchFamily="18" charset="-127"/>
              <a:ea typeface="HY견고딕" pitchFamily="18" charset="-127"/>
            </a:endParaRPr>
          </a:p>
        </p:txBody>
      </p: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624854" y="2167480"/>
          <a:ext cx="7802453" cy="458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06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13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09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195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 smtClean="0">
                          <a:latin typeface="HY견고딕" pitchFamily="18" charset="-127"/>
                          <a:ea typeface="HY견고딕" pitchFamily="18" charset="-127"/>
                        </a:rPr>
                        <a:t>종류                     구분</a:t>
                      </a:r>
                      <a:endParaRPr lang="ko-KR" altLang="en-US" sz="1200" b="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B="36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cell3D prstMaterial="dkEdge">
                      <a:bevel prst="coolSlant"/>
                      <a:lightRig rig="flood" dir="t"/>
                    </a:cell3D>
                    <a:solidFill>
                      <a:srgbClr val="5B92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latin typeface="HY견고딕" pitchFamily="18" charset="-127"/>
                          <a:ea typeface="HY견고딕" pitchFamily="18" charset="-127"/>
                        </a:rPr>
                        <a:t>중분류</a:t>
                      </a:r>
                      <a:endParaRPr lang="ko-KR" altLang="en-US" sz="1200" b="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rgbClr val="5B92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latin typeface="HY견고딕" pitchFamily="18" charset="-127"/>
                          <a:ea typeface="HY견고딕" pitchFamily="18" charset="-127"/>
                        </a:rPr>
                        <a:t>소분류</a:t>
                      </a:r>
                      <a:endParaRPr lang="ko-KR" altLang="en-US" sz="1200" b="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rgbClr val="5B92C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latin typeface="HY견고딕" pitchFamily="18" charset="-127"/>
                          <a:ea typeface="HY견고딕" pitchFamily="18" charset="-127"/>
                        </a:rPr>
                        <a:t>보기</a:t>
                      </a:r>
                      <a:endParaRPr lang="ko-KR" altLang="en-US" sz="1200" b="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rgbClr val="5B92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0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effectLst/>
                          <a:latin typeface="HY견고딕" pitchFamily="18" charset="-127"/>
                          <a:ea typeface="HY견고딕" pitchFamily="18" charset="-127"/>
                        </a:rPr>
                        <a:t>지하 자원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effectLst/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7030A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광물 자원</a:t>
                      </a:r>
                      <a:endParaRPr lang="ko-KR" altLang="en-US" sz="1400" b="0" dirty="0">
                        <a:solidFill>
                          <a:srgbClr val="7030A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rgbClr val="7030A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철 금속 자원</a:t>
                      </a:r>
                      <a:endParaRPr lang="ko-KR" altLang="en-US" sz="1400" b="0" dirty="0">
                        <a:solidFill>
                          <a:srgbClr val="7030A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철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rgbClr val="7030A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비철 금속 자원</a:t>
                      </a:r>
                      <a:endParaRPr lang="ko-KR" altLang="en-US" sz="1400" b="0" dirty="0">
                        <a:solidFill>
                          <a:srgbClr val="7030A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구리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아연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니켈등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rgbClr val="7030A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비금속 자원</a:t>
                      </a:r>
                      <a:endParaRPr lang="ko-KR" altLang="en-US" sz="1400" b="0" dirty="0">
                        <a:solidFill>
                          <a:srgbClr val="7030A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활석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고령토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석회석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흑연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운모 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rgbClr val="7030A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귀금속 자원</a:t>
                      </a:r>
                      <a:endParaRPr lang="ko-KR" altLang="en-US" sz="1400" b="0" dirty="0">
                        <a:solidFill>
                          <a:srgbClr val="7030A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다이아몬드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금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은 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7030A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에너지 자원</a:t>
                      </a:r>
                      <a:endParaRPr lang="ko-KR" altLang="en-US" sz="1400" b="0" dirty="0">
                        <a:solidFill>
                          <a:srgbClr val="7030A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석탄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석유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천연가스 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00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농산 자원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00820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식물 자원</a:t>
                      </a:r>
                      <a:endParaRPr lang="ko-KR" altLang="en-US" sz="1400" b="0" dirty="0">
                        <a:solidFill>
                          <a:srgbClr val="00820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00820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곡물</a:t>
                      </a:r>
                      <a:endParaRPr lang="ko-KR" altLang="en-US" sz="1400" b="0" dirty="0">
                        <a:solidFill>
                          <a:srgbClr val="00820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쌀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보리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밀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옥수수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콩</a:t>
                      </a:r>
                      <a:r>
                        <a:rPr lang="en-US" altLang="ko-KR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b="0" kern="1200" baseline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  <a:cs typeface="+mn-cs"/>
                        </a:rPr>
                        <a:t>수수 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00820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채소류</a:t>
                      </a:r>
                      <a:endParaRPr lang="ko-KR" altLang="en-US" sz="1400" b="0" dirty="0">
                        <a:solidFill>
                          <a:srgbClr val="00820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무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배추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상추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가지 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00820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과일류</a:t>
                      </a:r>
                      <a:endParaRPr lang="ko-KR" altLang="en-US" sz="1400" b="0" dirty="0">
                        <a:solidFill>
                          <a:srgbClr val="00820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사과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배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복숭아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귤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감 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FF8409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동물 자원</a:t>
                      </a:r>
                      <a:endParaRPr lang="ko-KR" altLang="en-US" sz="1400" b="0" dirty="0">
                        <a:solidFill>
                          <a:srgbClr val="FF8409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FF8409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목축</a:t>
                      </a:r>
                      <a:endParaRPr lang="ko-KR" altLang="en-US" sz="1400" b="0" dirty="0">
                        <a:solidFill>
                          <a:srgbClr val="FF8409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소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양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말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돼지 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임산 자원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0070C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산림 자원</a:t>
                      </a:r>
                      <a:endParaRPr lang="ko-KR" altLang="en-US" sz="1400" b="0" dirty="0">
                        <a:solidFill>
                          <a:srgbClr val="0070C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0070C0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나무</a:t>
                      </a:r>
                      <a:endParaRPr lang="ko-KR" altLang="en-US" sz="1400" b="0" dirty="0">
                        <a:solidFill>
                          <a:srgbClr val="0070C0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여러 종류의 나무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40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수산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·</a:t>
                      </a:r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해양 자원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FF6165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수산 자원</a:t>
                      </a:r>
                      <a:endParaRPr lang="ko-KR" altLang="en-US" sz="1400" b="0" dirty="0">
                        <a:solidFill>
                          <a:srgbClr val="FF6165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FF6165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어류</a:t>
                      </a:r>
                      <a:endParaRPr lang="ko-KR" altLang="en-US" sz="1400" b="0" dirty="0">
                        <a:solidFill>
                          <a:srgbClr val="FF6165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송어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숭어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대구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연어 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FF6165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조개류</a:t>
                      </a:r>
                      <a:endParaRPr lang="ko-KR" altLang="en-US" sz="1400" b="0" dirty="0">
                        <a:solidFill>
                          <a:srgbClr val="FF6165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조개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굴</a:t>
                      </a:r>
                      <a:r>
                        <a:rPr lang="en-US" altLang="ko-KR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, </a:t>
                      </a: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소라 등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rgbClr val="006666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해양 자원</a:t>
                      </a:r>
                      <a:endParaRPr lang="ko-KR" altLang="en-US" sz="1400" b="0" dirty="0">
                        <a:solidFill>
                          <a:srgbClr val="006666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>
                          <a:solidFill>
                            <a:srgbClr val="006666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광물자원</a:t>
                      </a:r>
                      <a:endParaRPr lang="ko-KR" altLang="en-US" sz="1400" b="0" dirty="0">
                        <a:solidFill>
                          <a:srgbClr val="006666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바닷속의 각종 광물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80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olSlant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8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모서리가 둥근 직사각형 23"/>
          <p:cNvSpPr/>
          <p:nvPr/>
        </p:nvSpPr>
        <p:spPr bwMode="auto">
          <a:xfrm>
            <a:off x="268356" y="2303813"/>
            <a:ext cx="8352000" cy="4357003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0" dirty="0" smtClean="0"/>
              <a:t>1-2. </a:t>
            </a:r>
            <a:r>
              <a:rPr lang="ko-KR" altLang="en-US" spc="0" smtClean="0"/>
              <a:t>공업의 발전 </a:t>
            </a:r>
            <a:r>
              <a:rPr lang="ko-KR" altLang="en-US" spc="0" dirty="0" smtClean="0"/>
              <a:t>요소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4294967295"/>
          </p:nvPr>
        </p:nvSpPr>
        <p:spPr>
          <a:xfrm>
            <a:off x="8172450" y="488865"/>
            <a:ext cx="720030" cy="215478"/>
          </a:xfrm>
        </p:spPr>
        <p:txBody>
          <a:bodyPr>
            <a:normAutofit fontScale="25000" lnSpcReduction="2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altLang="ko-KR" b="1" dirty="0" smtClean="0"/>
              <a:t>16</a:t>
            </a:r>
            <a:r>
              <a:rPr dirty="0" smtClean="0"/>
              <a:t>쪽</a:t>
            </a:r>
            <a:endParaRPr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01388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1. </a:t>
            </a:r>
            <a:r>
              <a:rPr lang="ko-KR" altLang="en-US" spc="0">
                <a:solidFill>
                  <a:srgbClr val="D84E28"/>
                </a:solidFill>
              </a:rPr>
              <a:t>공업의 </a:t>
            </a:r>
            <a:r>
              <a:rPr lang="ko-KR" altLang="en-US" spc="0" smtClean="0">
                <a:solidFill>
                  <a:srgbClr val="D84E28"/>
                </a:solidFill>
              </a:rPr>
              <a:t>발전 </a:t>
            </a:r>
            <a:r>
              <a:rPr lang="ko-KR" altLang="en-US" spc="0" dirty="0">
                <a:solidFill>
                  <a:srgbClr val="D84E28"/>
                </a:solidFill>
              </a:rPr>
              <a:t>요소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  <p:sp>
        <p:nvSpPr>
          <p:cNvPr id="10" name="텍스트 개체 틀 21"/>
          <p:cNvSpPr>
            <a:spLocks noGrp="1"/>
          </p:cNvSpPr>
          <p:nvPr>
            <p:ph type="body" sz="quarter" idx="14"/>
          </p:nvPr>
        </p:nvSpPr>
        <p:spPr>
          <a:xfrm>
            <a:off x="469216" y="1376738"/>
            <a:ext cx="8207240" cy="47705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chemeClr val="tx1"/>
                </a:solidFill>
              </a:rPr>
              <a:t>(2</a:t>
            </a:r>
            <a:r>
              <a:rPr lang="en-US" altLang="ko-KR" spc="0" dirty="0">
                <a:solidFill>
                  <a:schemeClr val="tx1"/>
                </a:solidFill>
              </a:rPr>
              <a:t>) </a:t>
            </a:r>
            <a:r>
              <a:rPr lang="ko-KR" altLang="en-US" spc="0" dirty="0" smtClean="0">
                <a:solidFill>
                  <a:schemeClr val="tx1"/>
                </a:solidFill>
              </a:rPr>
              <a:t>인적 자원</a:t>
            </a:r>
            <a:r>
              <a:rPr lang="en-US" altLang="ko-KR" spc="0" dirty="0" smtClean="0">
                <a:solidFill>
                  <a:schemeClr val="tx1"/>
                </a:solidFill>
              </a:rPr>
              <a:t>(</a:t>
            </a:r>
            <a:r>
              <a:rPr lang="ko-KR" altLang="en-US" spc="0" dirty="0" smtClean="0">
                <a:solidFill>
                  <a:schemeClr val="tx1"/>
                </a:solidFill>
              </a:rPr>
              <a:t>노동력</a:t>
            </a:r>
            <a:r>
              <a:rPr lang="en-US" altLang="ko-KR" spc="0" dirty="0" smtClean="0">
                <a:solidFill>
                  <a:schemeClr val="tx1"/>
                </a:solidFill>
              </a:rPr>
              <a:t>)</a:t>
            </a:r>
            <a:endParaRPr lang="ko-KR" altLang="en-US" spc="0" dirty="0">
              <a:solidFill>
                <a:schemeClr val="tx1"/>
              </a:solidFill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339408" y="1866618"/>
            <a:ext cx="574076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atinLnBrk="0">
              <a:lnSpc>
                <a:spcPct val="120000"/>
              </a:lnSpc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굴림" pitchFamily="50" charset="-127"/>
              <a:buChar char="▶"/>
              <a:defRPr/>
            </a:pPr>
            <a:r>
              <a:rPr kumimoji="0" lang="en-US" altLang="ko-KR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교육 및 훈련에 의해서 창의적 기술 인력 필요</a:t>
            </a:r>
            <a:endParaRPr kumimoji="0" lang="ko-KR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23" name="아래쪽 화살표 22"/>
          <p:cNvSpPr/>
          <p:nvPr/>
        </p:nvSpPr>
        <p:spPr>
          <a:xfrm>
            <a:off x="6282731" y="3444789"/>
            <a:ext cx="119743" cy="968578"/>
          </a:xfrm>
          <a:prstGeom prst="downArrow">
            <a:avLst>
              <a:gd name="adj1" fmla="val 20545"/>
              <a:gd name="adj2" fmla="val 77394"/>
            </a:avLst>
          </a:prstGeom>
          <a:solidFill>
            <a:srgbClr val="9290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630581" y="6233336"/>
            <a:ext cx="2010487" cy="3060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▲ 그림 </a:t>
            </a:r>
            <a:r>
              <a:rPr lang="en-US" altLang="ko-KR" sz="11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Ⅰ</a:t>
            </a:r>
            <a:r>
              <a:rPr lang="en-US" altLang="ko-KR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-2 </a:t>
            </a:r>
            <a:r>
              <a:rPr lang="ko-KR" alt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인적 자원 육성</a:t>
            </a:r>
            <a:endParaRPr lang="ko-KR" altLang="en-US" sz="1100" dirty="0">
              <a:solidFill>
                <a:schemeClr val="tx1">
                  <a:lumMod val="95000"/>
                  <a:lumOff val="5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2050" name="Picture 2"/>
          <p:cNvPicPr>
            <a:picLocks noChangeArrowheads="1"/>
          </p:cNvPicPr>
          <p:nvPr/>
        </p:nvPicPr>
        <p:blipFill>
          <a:blip r:embed="rId2" cstate="print"/>
          <a:srcRect l="12204" t="26446" r="54477" b="51700"/>
          <a:stretch>
            <a:fillRect/>
          </a:stretch>
        </p:blipFill>
        <p:spPr bwMode="auto">
          <a:xfrm>
            <a:off x="343460" y="3479470"/>
            <a:ext cx="3777894" cy="234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모서리가 둥근 직사각형 12"/>
          <p:cNvSpPr/>
          <p:nvPr/>
        </p:nvSpPr>
        <p:spPr>
          <a:xfrm>
            <a:off x="4218602" y="4481749"/>
            <a:ext cx="4248000" cy="1416561"/>
          </a:xfrm>
          <a:prstGeom prst="roundRect">
            <a:avLst/>
          </a:prstGeom>
          <a:solidFill>
            <a:srgbClr val="EEEEDE"/>
          </a:solidFill>
          <a:ln w="12700">
            <a:solidFill>
              <a:srgbClr val="92904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4326602" y="2968825"/>
            <a:ext cx="4032000" cy="914400"/>
          </a:xfrm>
          <a:prstGeom prst="roundRect">
            <a:avLst>
              <a:gd name="adj" fmla="val 50000"/>
            </a:avLst>
          </a:prstGeom>
          <a:solidFill>
            <a:srgbClr val="D3D2A6"/>
          </a:solidFill>
          <a:ln>
            <a:solidFill>
              <a:srgbClr val="D3D2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560602" y="2986357"/>
            <a:ext cx="3564000" cy="858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공업이 발달한 산업 사회</a:t>
            </a:r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: </a:t>
            </a:r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숙련된 노동 인력 필요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452602" y="4757991"/>
            <a:ext cx="3780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미래 사회</a:t>
            </a:r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: </a:t>
            </a:r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HY견고딕" pitchFamily="18" charset="-127"/>
                <a:ea typeface="HY견고딕" pitchFamily="18" charset="-127"/>
              </a:rPr>
              <a:t>창의적이고 우수한 기술 능력을 갖춘 인력 필요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6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모서리가 둥근 직사각형 53"/>
          <p:cNvSpPr/>
          <p:nvPr/>
        </p:nvSpPr>
        <p:spPr bwMode="auto">
          <a:xfrm>
            <a:off x="185230" y="2375064"/>
            <a:ext cx="8507507" cy="4248807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4294967295"/>
          </p:nvPr>
        </p:nvSpPr>
        <p:spPr>
          <a:xfrm>
            <a:off x="8172450" y="488865"/>
            <a:ext cx="720030" cy="215478"/>
          </a:xfrm>
        </p:spPr>
        <p:txBody>
          <a:bodyPr>
            <a:normAutofit fontScale="25000" lnSpcReduction="2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altLang="ko-KR" b="1" dirty="0" smtClean="0"/>
              <a:t>16</a:t>
            </a:r>
            <a:r>
              <a:rPr dirty="0" smtClean="0"/>
              <a:t>쪽</a:t>
            </a:r>
            <a:endParaRPr dirty="0"/>
          </a:p>
        </p:txBody>
      </p:sp>
      <p:sp>
        <p:nvSpPr>
          <p:cNvPr id="40" name="텍스트 개체 틀 21"/>
          <p:cNvSpPr>
            <a:spLocks noGrp="1"/>
          </p:cNvSpPr>
          <p:nvPr>
            <p:ph type="body" sz="quarter" idx="14"/>
          </p:nvPr>
        </p:nvSpPr>
        <p:spPr>
          <a:xfrm>
            <a:off x="469216" y="1424238"/>
            <a:ext cx="8207240" cy="47705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chemeClr val="tx1"/>
                </a:solidFill>
              </a:rPr>
              <a:t>(3</a:t>
            </a:r>
            <a:r>
              <a:rPr lang="en-US" altLang="ko-KR" spc="0" dirty="0">
                <a:solidFill>
                  <a:schemeClr val="tx1"/>
                </a:solidFill>
              </a:rPr>
              <a:t>) </a:t>
            </a:r>
            <a:r>
              <a:rPr lang="ko-KR" altLang="en-US" spc="0" dirty="0">
                <a:solidFill>
                  <a:schemeClr val="tx1"/>
                </a:solidFill>
              </a:rPr>
              <a:t>자본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831047" y="6061243"/>
            <a:ext cx="13500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▲ 그림 </a:t>
            </a:r>
            <a:r>
              <a:rPr lang="en-US" altLang="ko-KR" sz="1100" b="1" dirty="0" smtClean="0">
                <a:latin typeface="HY견고딕" pitchFamily="18" charset="-127"/>
                <a:ea typeface="HY견고딕" pitchFamily="18" charset="-127"/>
              </a:rPr>
              <a:t>Ⅰ</a:t>
            </a:r>
            <a:r>
              <a:rPr lang="en-US" altLang="ko-KR" sz="1100" dirty="0" smtClean="0">
                <a:latin typeface="HY견고딕" pitchFamily="18" charset="-127"/>
                <a:ea typeface="HY견고딕" pitchFamily="18" charset="-127"/>
              </a:rPr>
              <a:t>-3 </a:t>
            </a:r>
            <a:r>
              <a:rPr lang="ko-KR" altLang="en-US" sz="1100" dirty="0" smtClean="0">
                <a:latin typeface="HY견고딕" pitchFamily="18" charset="-127"/>
                <a:ea typeface="HY견고딕" pitchFamily="18" charset="-127"/>
              </a:rPr>
              <a:t>자본</a:t>
            </a:r>
            <a:endParaRPr lang="ko-KR" altLang="en-US" sz="11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41" name="TextBox 15"/>
          <p:cNvSpPr txBox="1">
            <a:spLocks noChangeArrowheads="1"/>
          </p:cNvSpPr>
          <p:nvPr/>
        </p:nvSpPr>
        <p:spPr bwMode="auto">
          <a:xfrm>
            <a:off x="207684" y="1902950"/>
            <a:ext cx="766231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atinLnBrk="0">
              <a:lnSpc>
                <a:spcPct val="120000"/>
              </a:lnSpc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굴림" pitchFamily="50" charset="-127"/>
              <a:buChar char="▶"/>
              <a:defRPr/>
            </a:pP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이익을 얻기 위한 목적으로 생산활동에 투입된 재화</a:t>
            </a:r>
          </a:p>
        </p:txBody>
      </p:sp>
      <p:pic>
        <p:nvPicPr>
          <p:cNvPr id="53" name="그림 52" descr="그림1.jpg"/>
          <p:cNvPicPr>
            <a:picLocks/>
          </p:cNvPicPr>
          <p:nvPr/>
        </p:nvPicPr>
        <p:blipFill>
          <a:blip r:embed="rId2" cstate="print"/>
          <a:srcRect l="1058" r="1410"/>
          <a:stretch>
            <a:fillRect/>
          </a:stretch>
        </p:blipFill>
        <p:spPr>
          <a:xfrm>
            <a:off x="242969" y="2814452"/>
            <a:ext cx="8366641" cy="2838968"/>
          </a:xfrm>
          <a:prstGeom prst="rect">
            <a:avLst/>
          </a:prstGeom>
        </p:spPr>
      </p:pic>
      <p:sp>
        <p:nvSpPr>
          <p:cNvPr id="55" name="직사각형 54"/>
          <p:cNvSpPr/>
          <p:nvPr/>
        </p:nvSpPr>
        <p:spPr>
          <a:xfrm>
            <a:off x="401507" y="426542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smtClean="0">
                <a:latin typeface="HY견고딕" pitchFamily="18" charset="-127"/>
                <a:ea typeface="HY견고딕" pitchFamily="18" charset="-127"/>
              </a:rPr>
              <a:t>자본</a:t>
            </a:r>
            <a:endParaRPr lang="ko-KR" altLang="en-US" sz="24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633017" y="356944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유형 자본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633017" y="5147204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무형 자본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3519222" y="3104952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고정 자본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3519222" y="4033330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유동 자본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5003877" y="2989296"/>
            <a:ext cx="34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토지</a:t>
            </a:r>
            <a:r>
              <a:rPr lang="en-US" altLang="ko-KR" sz="15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공장</a:t>
            </a:r>
            <a:r>
              <a:rPr lang="en-US" altLang="ko-KR" sz="15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건물</a:t>
            </a:r>
            <a:r>
              <a:rPr lang="en-US" altLang="ko-KR" sz="15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기계 등과 같이 없어</a:t>
            </a:r>
          </a:p>
          <a:p>
            <a:pPr>
              <a:lnSpc>
                <a:spcPct val="120000"/>
              </a:lnSpc>
            </a:pP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지지 않는 고정된 재화</a:t>
            </a:r>
            <a:endParaRPr lang="ko-KR" altLang="en-US" sz="15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4992003" y="3929855"/>
            <a:ext cx="3528000" cy="609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현금</a:t>
            </a:r>
            <a:r>
              <a:rPr lang="en-US" altLang="ko-KR" sz="15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원료</a:t>
            </a:r>
            <a:r>
              <a:rPr lang="en-US" altLang="ko-KR" sz="15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상품 등과 같이 없어지거나 새로 생기는 고정되지 않은 재화</a:t>
            </a:r>
            <a:endParaRPr lang="ko-KR" altLang="en-US" sz="15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3439722" y="5171056"/>
            <a:ext cx="525302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산업 재산권</a:t>
            </a:r>
            <a:r>
              <a:rPr lang="en-US" altLang="ko-KR" sz="15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저작권</a:t>
            </a:r>
            <a:r>
              <a:rPr lang="en-US" altLang="ko-KR" sz="1500" dirty="0" smtClean="0">
                <a:latin typeface="HY견고딕" pitchFamily="18" charset="-127"/>
                <a:ea typeface="HY견고딕" pitchFamily="18" charset="-127"/>
              </a:rPr>
              <a:t>, </a:t>
            </a:r>
            <a:r>
              <a:rPr lang="ko-KR" altLang="en-US" sz="1500" dirty="0" smtClean="0">
                <a:latin typeface="HY견고딕" pitchFamily="18" charset="-127"/>
                <a:ea typeface="HY견고딕" pitchFamily="18" charset="-127"/>
              </a:rPr>
              <a:t>신지식 재산권 등과 같은 지적 재산권</a:t>
            </a:r>
            <a:endParaRPr lang="ko-KR" altLang="en-US" sz="1500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22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25" name="텍스트 개체 틀 18"/>
          <p:cNvSpPr txBox="1">
            <a:spLocks/>
          </p:cNvSpPr>
          <p:nvPr/>
        </p:nvSpPr>
        <p:spPr>
          <a:xfrm>
            <a:off x="0" y="7784"/>
            <a:ext cx="7380312" cy="724850"/>
          </a:xfrm>
          <a:prstGeom prst="rect">
            <a:avLst/>
          </a:prstGeom>
          <a:noFill/>
        </p:spPr>
        <p:txBody>
          <a:bodyPr vert="horz" wrap="square" lIns="216000" tIns="169200" rIns="0" bIns="0" rtlCol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marL="444500" marR="0" lvl="0" indent="-4445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None/>
              <a:tabLst>
                <a:tab pos="444500" algn="l"/>
              </a:tabLst>
              <a:defRPr/>
            </a:pPr>
            <a:r>
              <a:rPr kumimoji="0" lang="en-US" altLang="ko-KR" sz="36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견고딕" pitchFamily="18" charset="-127"/>
                <a:ea typeface="HY견고딕" pitchFamily="18" charset="-127"/>
                <a:cs typeface="+mn-cs"/>
              </a:rPr>
              <a:t>1-2. </a:t>
            </a:r>
            <a:r>
              <a:rPr kumimoji="0" lang="ko-KR" altLang="en-US" sz="36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Y견고딕" pitchFamily="18" charset="-127"/>
                <a:ea typeface="HY견고딕" pitchFamily="18" charset="-127"/>
                <a:cs typeface="+mn-cs"/>
              </a:rPr>
              <a:t>공업의 발전 요소</a:t>
            </a: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Y견고딕" pitchFamily="18" charset="-127"/>
              <a:ea typeface="HY견고딕" pitchFamily="18" charset="-127"/>
              <a:cs typeface="+mn-cs"/>
            </a:endParaRPr>
          </a:p>
        </p:txBody>
      </p:sp>
      <p:sp>
        <p:nvSpPr>
          <p:cNvPr id="26" name="텍스트 개체 틀 20"/>
          <p:cNvSpPr txBox="1">
            <a:spLocks/>
          </p:cNvSpPr>
          <p:nvPr/>
        </p:nvSpPr>
        <p:spPr>
          <a:xfrm>
            <a:off x="0" y="801388"/>
            <a:ext cx="8675688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marL="266700" marR="0" lvl="0" indent="9525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smtClean="0">
                <a:ln>
                  <a:noFill/>
                </a:ln>
                <a:solidFill>
                  <a:srgbClr val="D84E28"/>
                </a:solidFill>
                <a:effectLst/>
                <a:uLnTx/>
                <a:uFillTx/>
                <a:latin typeface="HY견고딕" pitchFamily="18" charset="-127"/>
                <a:ea typeface="HY견고딕" pitchFamily="18" charset="-127"/>
                <a:cs typeface="+mn-cs"/>
              </a:rPr>
              <a:t>1. </a:t>
            </a:r>
            <a:r>
              <a:rPr kumimoji="0" lang="ko-KR" altLang="en-US" sz="2800" b="0" i="0" u="none" strike="noStrike" kern="1200" cap="none" spc="0" normalizeH="0" baseline="0" noProof="0" smtClean="0">
                <a:ln>
                  <a:noFill/>
                </a:ln>
                <a:solidFill>
                  <a:srgbClr val="D84E28"/>
                </a:solidFill>
                <a:effectLst/>
                <a:uLnTx/>
                <a:uFillTx/>
                <a:latin typeface="HY견고딕" pitchFamily="18" charset="-127"/>
                <a:ea typeface="HY견고딕" pitchFamily="18" charset="-127"/>
                <a:cs typeface="+mn-cs"/>
              </a:rPr>
              <a:t>공업의 발전 요소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D84E28"/>
              </a:solidFill>
              <a:effectLst/>
              <a:uLnTx/>
              <a:uFillTx/>
              <a:latin typeface="HY견고딕" pitchFamily="18" charset="-127"/>
              <a:ea typeface="HY견고딕" pitchFamily="18" charset="-127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모서리가 둥근 직사각형 44"/>
          <p:cNvSpPr/>
          <p:nvPr/>
        </p:nvSpPr>
        <p:spPr bwMode="auto">
          <a:xfrm>
            <a:off x="137731" y="2306320"/>
            <a:ext cx="8496000" cy="4464000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4294967295"/>
          </p:nvPr>
        </p:nvSpPr>
        <p:spPr>
          <a:xfrm>
            <a:off x="8172450" y="488865"/>
            <a:ext cx="720030" cy="215478"/>
          </a:xfrm>
        </p:spPr>
        <p:txBody>
          <a:bodyPr>
            <a:normAutofit fontScale="32500" lnSpcReduction="20000"/>
          </a:bodyPr>
          <a:lstStyle/>
          <a:p>
            <a:pPr fontAlgn="auto">
              <a:spcAft>
                <a:spcPts val="0"/>
              </a:spcAft>
              <a:defRPr/>
            </a:pPr>
            <a:endParaRPr dirty="0"/>
          </a:p>
        </p:txBody>
      </p:sp>
      <p:sp>
        <p:nvSpPr>
          <p:cNvPr id="12" name="텍스트 개체 틀 21"/>
          <p:cNvSpPr>
            <a:spLocks noGrp="1"/>
          </p:cNvSpPr>
          <p:nvPr>
            <p:ph type="body" sz="quarter" idx="14"/>
          </p:nvPr>
        </p:nvSpPr>
        <p:spPr>
          <a:xfrm>
            <a:off x="469216" y="1371461"/>
            <a:ext cx="8207240" cy="47705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chemeClr val="tx1"/>
                </a:solidFill>
              </a:rPr>
              <a:t>(4</a:t>
            </a:r>
            <a:r>
              <a:rPr lang="en-US" altLang="ko-KR" spc="0" dirty="0">
                <a:solidFill>
                  <a:schemeClr val="tx1"/>
                </a:solidFill>
              </a:rPr>
              <a:t>) </a:t>
            </a:r>
            <a:r>
              <a:rPr lang="ko-KR" altLang="en-US" spc="0" dirty="0" smtClean="0">
                <a:solidFill>
                  <a:schemeClr val="tx1"/>
                </a:solidFill>
              </a:rPr>
              <a:t>입지 </a:t>
            </a:r>
            <a:r>
              <a:rPr lang="ko-KR" altLang="en-US" spc="0" dirty="0">
                <a:solidFill>
                  <a:schemeClr val="tx1"/>
                </a:solidFill>
              </a:rPr>
              <a:t>조건</a:t>
            </a: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306634" y="1863110"/>
            <a:ext cx="645042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atinLnBrk="0">
              <a:lnSpc>
                <a:spcPct val="120000"/>
              </a:lnSpc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굴림" pitchFamily="50" charset="-127"/>
              <a:buChar char="▶"/>
              <a:defRPr/>
            </a:pPr>
            <a:r>
              <a:rPr kumimoji="0" lang="en-US" altLang="ko-KR" sz="2000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kumimoji="0" lang="ko-KR" altLang="en-US" sz="2000" dirty="0" smtClean="0">
                <a:latin typeface="HY견고딕" pitchFamily="18" charset="-127"/>
                <a:ea typeface="HY견고딕" pitchFamily="18" charset="-127"/>
              </a:rPr>
              <a:t>생산 활동에 적합한 장소를 종합적으로 고려</a:t>
            </a:r>
          </a:p>
        </p:txBody>
      </p:sp>
      <p:grpSp>
        <p:nvGrpSpPr>
          <p:cNvPr id="55" name="그룹 54"/>
          <p:cNvGrpSpPr/>
          <p:nvPr/>
        </p:nvGrpSpPr>
        <p:grpSpPr>
          <a:xfrm>
            <a:off x="308761" y="2318013"/>
            <a:ext cx="8277595" cy="2235848"/>
            <a:chOff x="666206" y="2451658"/>
            <a:chExt cx="7673771" cy="2235848"/>
          </a:xfrm>
        </p:grpSpPr>
        <p:grpSp>
          <p:nvGrpSpPr>
            <p:cNvPr id="44" name="그룹 43"/>
            <p:cNvGrpSpPr/>
            <p:nvPr/>
          </p:nvGrpSpPr>
          <p:grpSpPr>
            <a:xfrm>
              <a:off x="666206" y="2451658"/>
              <a:ext cx="7629277" cy="2235848"/>
              <a:chOff x="627017" y="3548950"/>
              <a:chExt cx="7629277" cy="2235848"/>
            </a:xfrm>
          </p:grpSpPr>
          <p:pic>
            <p:nvPicPr>
              <p:cNvPr id="42" name="그림 41" descr="그림1.jpg"/>
              <p:cNvPicPr>
                <a:picLocks/>
              </p:cNvPicPr>
              <p:nvPr/>
            </p:nvPicPr>
            <p:blipFill>
              <a:blip r:embed="rId2" cstate="print"/>
              <a:srcRect l="21360" t="4387"/>
              <a:stretch>
                <a:fillRect/>
              </a:stretch>
            </p:blipFill>
            <p:spPr>
              <a:xfrm>
                <a:off x="2449546" y="3548950"/>
                <a:ext cx="5806748" cy="2235848"/>
              </a:xfrm>
              <a:prstGeom prst="rect">
                <a:avLst/>
              </a:prstGeom>
            </p:spPr>
          </p:pic>
          <p:pic>
            <p:nvPicPr>
              <p:cNvPr id="43" name="그림 42" descr="그림1.jpg"/>
              <p:cNvPicPr>
                <a:picLocks noChangeAspect="1"/>
              </p:cNvPicPr>
              <p:nvPr/>
            </p:nvPicPr>
            <p:blipFill>
              <a:blip r:embed="rId2" cstate="print"/>
              <a:srcRect t="4387" r="79860"/>
              <a:stretch>
                <a:fillRect/>
              </a:stretch>
            </p:blipFill>
            <p:spPr>
              <a:xfrm>
                <a:off x="627017" y="3642303"/>
                <a:ext cx="1841517" cy="2040157"/>
              </a:xfrm>
              <a:prstGeom prst="rect">
                <a:avLst/>
              </a:prstGeom>
            </p:spPr>
          </p:pic>
        </p:grpSp>
        <p:sp>
          <p:nvSpPr>
            <p:cNvPr id="46" name="직사각형 45"/>
            <p:cNvSpPr/>
            <p:nvPr/>
          </p:nvSpPr>
          <p:spPr>
            <a:xfrm>
              <a:off x="725363" y="3036995"/>
              <a:ext cx="1744707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2400" dirty="0" smtClean="0">
                  <a:latin typeface="HY견고딕" pitchFamily="18" charset="-127"/>
                  <a:ea typeface="HY견고딕" pitchFamily="18" charset="-127"/>
                </a:rPr>
                <a:t>공업의</a:t>
              </a:r>
            </a:p>
            <a:p>
              <a:pPr algn="ctr">
                <a:lnSpc>
                  <a:spcPct val="120000"/>
                </a:lnSpc>
              </a:pPr>
              <a:r>
                <a:rPr lang="ko-KR" altLang="en-US" sz="2400" dirty="0" smtClean="0">
                  <a:latin typeface="HY견고딕" pitchFamily="18" charset="-127"/>
                  <a:ea typeface="HY견고딕" pitchFamily="18" charset="-127"/>
                </a:rPr>
                <a:t>입지 조건</a:t>
              </a:r>
              <a:endParaRPr lang="ko-KR" altLang="en-US" sz="24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2944946" y="2639338"/>
              <a:ext cx="163051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자연적 입지 조건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2944946" y="3356030"/>
              <a:ext cx="163051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경제적 입지 조건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2944946" y="4097435"/>
              <a:ext cx="163051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사회적 입지 조건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4769400" y="2627462"/>
              <a:ext cx="350296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기후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지형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용수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원료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지리적 위치 등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4701783" y="3356509"/>
              <a:ext cx="363819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교통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노동력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시장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자본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기술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땅값 등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4808780" y="4085558"/>
              <a:ext cx="342420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주민 성향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문화 수준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전통 및 관습 등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62542" y="4484433"/>
            <a:ext cx="8080815" cy="2219436"/>
            <a:chOff x="362542" y="4345893"/>
            <a:chExt cx="8080815" cy="2219436"/>
          </a:xfrm>
        </p:grpSpPr>
        <p:sp>
          <p:nvSpPr>
            <p:cNvPr id="54" name="모서리가 둥근 직사각형 53"/>
            <p:cNvSpPr/>
            <p:nvPr/>
          </p:nvSpPr>
          <p:spPr>
            <a:xfrm>
              <a:off x="362542" y="4345893"/>
              <a:ext cx="8033313" cy="2196000"/>
            </a:xfrm>
            <a:prstGeom prst="roundRect">
              <a:avLst>
                <a:gd name="adj" fmla="val 8216"/>
              </a:avLst>
            </a:prstGeom>
            <a:solidFill>
              <a:srgbClr val="EFEFFF"/>
            </a:solidFill>
            <a:ln>
              <a:solidFill>
                <a:srgbClr val="D9D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2193343" y="4403148"/>
              <a:ext cx="43717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 smtClean="0">
                  <a:latin typeface="HY견고딕" pitchFamily="18" charset="-127"/>
                  <a:ea typeface="HY견고딕" pitchFamily="18" charset="-127"/>
                </a:rPr>
                <a:t>〈</a:t>
              </a:r>
              <a:r>
                <a:rPr lang="ko-KR" altLang="en-US" sz="2000" dirty="0" smtClean="0">
                  <a:latin typeface="HY견고딕" pitchFamily="18" charset="-127"/>
                  <a:ea typeface="HY견고딕" pitchFamily="18" charset="-127"/>
                </a:rPr>
                <a:t>공업의 입지 조건으로 고려할 점</a:t>
              </a:r>
              <a:r>
                <a:rPr lang="en-US" altLang="ko-KR" sz="2000" dirty="0" smtClean="0">
                  <a:latin typeface="HY견고딕" pitchFamily="18" charset="-127"/>
                  <a:ea typeface="HY견고딕" pitchFamily="18" charset="-127"/>
                </a:rPr>
                <a:t>〉</a:t>
              </a:r>
              <a:endParaRPr lang="ko-KR" altLang="en-US" sz="20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449343" y="4798692"/>
              <a:ext cx="4205783" cy="17666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70000"/>
                </a:lnSpc>
              </a:pP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•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노동력을 확보하기 쉬워야 한다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.</a:t>
              </a:r>
            </a:p>
            <a:p>
              <a:pPr>
                <a:lnSpc>
                  <a:spcPct val="170000"/>
                </a:lnSpc>
              </a:pP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•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자연재해로부터 안전한 곳이어야 한다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.</a:t>
              </a:r>
            </a:p>
            <a:p>
              <a:pPr>
                <a:lnSpc>
                  <a:spcPct val="170000"/>
                </a:lnSpc>
              </a:pP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•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원자재를 쉽게 조달할 수 있어야 한다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.</a:t>
              </a:r>
            </a:p>
            <a:p>
              <a:pPr>
                <a:lnSpc>
                  <a:spcPct val="170000"/>
                </a:lnSpc>
              </a:pP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•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사회 간접 자본이 잘 갖추어져 있어야 한다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.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4635711" y="4798692"/>
              <a:ext cx="3807646" cy="1348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82550" indent="-82550">
                <a:lnSpc>
                  <a:spcPct val="170000"/>
                </a:lnSpc>
              </a:pP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•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제품의 수송 경로가 짧아야 한다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.</a:t>
              </a:r>
            </a:p>
            <a:p>
              <a:pPr marL="82550" indent="-82550">
                <a:lnSpc>
                  <a:spcPct val="170000"/>
                </a:lnSpc>
              </a:pP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•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정보를 쉽게 얻을 수 있는 동종 업종이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      </a:t>
              </a:r>
            </a:p>
            <a:p>
              <a:pPr marL="82550" indent="-82550">
                <a:lnSpc>
                  <a:spcPct val="170000"/>
                </a:lnSpc>
              </a:pP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  </a:t>
              </a:r>
              <a:r>
                <a:rPr lang="ko-KR" altLang="en-US" sz="1600" dirty="0" smtClean="0">
                  <a:latin typeface="HY견고딕" pitchFamily="18" charset="-127"/>
                  <a:ea typeface="HY견고딕" pitchFamily="18" charset="-127"/>
                </a:rPr>
                <a:t>발달해 있어야 한다</a:t>
              </a:r>
              <a:r>
                <a:rPr lang="en-US" altLang="ko-KR" sz="1600" dirty="0" smtClean="0">
                  <a:latin typeface="HY견고딕" pitchFamily="18" charset="-127"/>
                  <a:ea typeface="HY견고딕" pitchFamily="18" charset="-127"/>
                </a:rPr>
                <a:t>.</a:t>
              </a:r>
              <a:endParaRPr lang="ko-KR" altLang="en-US" sz="1600" dirty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24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27" name="텍스트 개체 틀 18"/>
          <p:cNvSpPr>
            <a:spLocks noGrp="1"/>
          </p:cNvSpPr>
          <p:nvPr>
            <p:ph type="body" sz="quarter" idx="10"/>
          </p:nvPr>
        </p:nvSpPr>
        <p:spPr>
          <a:xfrm>
            <a:off x="0" y="7784"/>
            <a:ext cx="7380312" cy="724850"/>
          </a:xfrm>
        </p:spPr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0" dirty="0" smtClean="0"/>
              <a:t>1-2. </a:t>
            </a:r>
            <a:r>
              <a:rPr lang="ko-KR" altLang="en-US" spc="0" smtClean="0"/>
              <a:t>공업의 발전 </a:t>
            </a:r>
            <a:r>
              <a:rPr lang="ko-KR" altLang="en-US" spc="0" dirty="0" smtClean="0"/>
              <a:t>요소</a:t>
            </a:r>
          </a:p>
        </p:txBody>
      </p:sp>
      <p:sp>
        <p:nvSpPr>
          <p:cNvPr id="28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0" y="801388"/>
            <a:ext cx="8675688" cy="430887"/>
          </a:xfrm>
        </p:spPr>
        <p:txBody>
          <a:bodyPr/>
          <a:lstStyle/>
          <a:p>
            <a:pPr fontAlgn="auto">
              <a:spcAft>
                <a:spcPts val="0"/>
              </a:spcAft>
              <a:buNone/>
              <a:defRPr/>
            </a:pPr>
            <a:r>
              <a:rPr lang="en-US" altLang="ko-KR" spc="0" dirty="0" smtClean="0">
                <a:solidFill>
                  <a:srgbClr val="D84E28"/>
                </a:solidFill>
              </a:rPr>
              <a:t>1. </a:t>
            </a:r>
            <a:r>
              <a:rPr lang="ko-KR" altLang="en-US" spc="0">
                <a:solidFill>
                  <a:srgbClr val="D84E28"/>
                </a:solidFill>
              </a:rPr>
              <a:t>공업의 </a:t>
            </a:r>
            <a:r>
              <a:rPr lang="ko-KR" altLang="en-US" spc="0" smtClean="0">
                <a:solidFill>
                  <a:srgbClr val="D84E28"/>
                </a:solidFill>
              </a:rPr>
              <a:t>발전 </a:t>
            </a:r>
            <a:r>
              <a:rPr lang="ko-KR" altLang="en-US" spc="0" dirty="0">
                <a:solidFill>
                  <a:srgbClr val="D84E28"/>
                </a:solidFill>
              </a:rPr>
              <a:t>요소</a:t>
            </a:r>
            <a:endParaRPr lang="en-US" altLang="ko-KR" spc="0" dirty="0">
              <a:solidFill>
                <a:srgbClr val="D84E2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모서리가 둥근 직사각형 31"/>
          <p:cNvSpPr/>
          <p:nvPr/>
        </p:nvSpPr>
        <p:spPr bwMode="auto">
          <a:xfrm>
            <a:off x="161478" y="1678752"/>
            <a:ext cx="8483758" cy="5112000"/>
          </a:xfrm>
          <a:prstGeom prst="roundRect">
            <a:avLst>
              <a:gd name="adj" fmla="val 3107"/>
            </a:avLst>
          </a:prstGeom>
          <a:solidFill>
            <a:schemeClr val="bg1"/>
          </a:solidFill>
          <a:ln w="19050">
            <a:solidFill>
              <a:srgbClr val="BFBFB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0" dirty="0" smtClean="0"/>
              <a:t>1-2. </a:t>
            </a:r>
            <a:r>
              <a:rPr lang="ko-KR" altLang="en-US" spc="0" smtClean="0"/>
              <a:t>공업의 발전 </a:t>
            </a:r>
            <a:r>
              <a:rPr lang="ko-KR" altLang="en-US" spc="0" dirty="0" smtClean="0"/>
              <a:t>요소</a:t>
            </a:r>
          </a:p>
        </p:txBody>
      </p:sp>
      <p:grpSp>
        <p:nvGrpSpPr>
          <p:cNvPr id="50" name="그룹 49"/>
          <p:cNvGrpSpPr/>
          <p:nvPr/>
        </p:nvGrpSpPr>
        <p:grpSpPr>
          <a:xfrm>
            <a:off x="464591" y="1792093"/>
            <a:ext cx="7812510" cy="1901133"/>
            <a:chOff x="868834" y="2104056"/>
            <a:chExt cx="7169008" cy="1654573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4F1E4"/>
                </a:clrFrom>
                <a:clrTo>
                  <a:srgbClr val="F4F1E4">
                    <a:alpha val="0"/>
                  </a:srgbClr>
                </a:clrTo>
              </a:clrChange>
            </a:blip>
            <a:srcRect l="15925" t="13726" r="35640" b="18044"/>
            <a:stretch>
              <a:fillRect/>
            </a:stretch>
          </p:blipFill>
          <p:spPr bwMode="auto">
            <a:xfrm>
              <a:off x="868834" y="2261279"/>
              <a:ext cx="1890584" cy="14973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4F1E4"/>
                </a:clrFrom>
                <a:clrTo>
                  <a:srgbClr val="F4F1E4">
                    <a:alpha val="0"/>
                  </a:srgbClr>
                </a:clrTo>
              </a:clrChange>
            </a:blip>
            <a:srcRect l="16636" t="13395" r="35972" b="18044"/>
            <a:stretch>
              <a:fillRect/>
            </a:stretch>
          </p:blipFill>
          <p:spPr bwMode="auto">
            <a:xfrm>
              <a:off x="3555704" y="2254015"/>
              <a:ext cx="1849881" cy="15046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4F1E4"/>
                </a:clrFrom>
                <a:clrTo>
                  <a:srgbClr val="F4F1E4">
                    <a:alpha val="0"/>
                  </a:srgbClr>
                </a:clrTo>
              </a:clrChange>
            </a:blip>
            <a:srcRect l="41136" t="11482" r="11068" b="13123"/>
            <a:stretch>
              <a:fillRect/>
            </a:stretch>
          </p:blipFill>
          <p:spPr bwMode="auto">
            <a:xfrm>
              <a:off x="6172198" y="2104056"/>
              <a:ext cx="1865644" cy="16545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5" name="그룹 14"/>
          <p:cNvGrpSpPr/>
          <p:nvPr/>
        </p:nvGrpSpPr>
        <p:grpSpPr>
          <a:xfrm>
            <a:off x="258839" y="913069"/>
            <a:ext cx="8289036" cy="612000"/>
            <a:chOff x="281986" y="1114944"/>
            <a:chExt cx="8289036" cy="612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모서리가 둥근 직사각형 15"/>
            <p:cNvSpPr/>
            <p:nvPr/>
          </p:nvSpPr>
          <p:spPr bwMode="auto">
            <a:xfrm>
              <a:off x="1406288" y="1114944"/>
              <a:ext cx="7128000" cy="612000"/>
            </a:xfrm>
            <a:prstGeom prst="roundRect">
              <a:avLst/>
            </a:prstGeom>
            <a:solidFill>
              <a:srgbClr val="FFEED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17" name="모서리가 둥근 직사각형 16"/>
            <p:cNvSpPr/>
            <p:nvPr/>
          </p:nvSpPr>
          <p:spPr bwMode="auto">
            <a:xfrm>
              <a:off x="281986" y="1114944"/>
              <a:ext cx="1980000" cy="612000"/>
            </a:xfrm>
            <a:prstGeom prst="roundRect">
              <a:avLst/>
            </a:prstGeom>
            <a:solidFill>
              <a:srgbClr val="FFA74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18" name="직사각형 31"/>
            <p:cNvSpPr>
              <a:spLocks noChangeArrowheads="1"/>
            </p:cNvSpPr>
            <p:nvPr/>
          </p:nvSpPr>
          <p:spPr bwMode="auto">
            <a:xfrm>
              <a:off x="338130" y="1134621"/>
              <a:ext cx="1893467" cy="482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sz="2000" dirty="0" smtClean="0">
                  <a:solidFill>
                    <a:srgbClr val="FFFFFF"/>
                  </a:solidFill>
                  <a:latin typeface="HY견고딕" pitchFamily="18" charset="-127"/>
                  <a:ea typeface="HY견고딕" pitchFamily="18" charset="-127"/>
                </a:rPr>
                <a:t>열린 자료 마당</a:t>
              </a:r>
            </a:p>
          </p:txBody>
        </p:sp>
        <p:sp>
          <p:nvSpPr>
            <p:cNvPr id="21" name="직사각형 28"/>
            <p:cNvSpPr>
              <a:spLocks noChangeArrowheads="1"/>
            </p:cNvSpPr>
            <p:nvPr/>
          </p:nvSpPr>
          <p:spPr bwMode="auto">
            <a:xfrm>
              <a:off x="2323326" y="1166375"/>
              <a:ext cx="6247696" cy="5078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원료 지향형 공업과 노동력 지향형 공업</a:t>
              </a:r>
              <a:r>
                <a:rPr lang="en-US" altLang="ko-KR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시장 지향형 공업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469117" y="3797721"/>
            <a:ext cx="7914862" cy="2864335"/>
            <a:chOff x="670998" y="3897774"/>
            <a:chExt cx="7575816" cy="2092068"/>
          </a:xfrm>
        </p:grpSpPr>
        <p:grpSp>
          <p:nvGrpSpPr>
            <p:cNvPr id="30" name="그룹 29"/>
            <p:cNvGrpSpPr/>
            <p:nvPr/>
          </p:nvGrpSpPr>
          <p:grpSpPr>
            <a:xfrm>
              <a:off x="3276810" y="3897774"/>
              <a:ext cx="2332627" cy="2073018"/>
              <a:chOff x="2462427" y="4438993"/>
              <a:chExt cx="2332627" cy="2073018"/>
            </a:xfrm>
          </p:grpSpPr>
          <p:sp>
            <p:nvSpPr>
              <p:cNvPr id="23" name="Rectangle 3"/>
              <p:cNvSpPr>
                <a:spLocks noChangeArrowheads="1"/>
              </p:cNvSpPr>
              <p:nvPr/>
            </p:nvSpPr>
            <p:spPr bwMode="auto">
              <a:xfrm>
                <a:off x="2462427" y="4489793"/>
                <a:ext cx="2332627" cy="2022218"/>
              </a:xfrm>
              <a:prstGeom prst="rect">
                <a:avLst/>
              </a:prstGeom>
              <a:solidFill>
                <a:srgbClr val="E7F7FF"/>
              </a:solidFill>
              <a:ln w="6350">
                <a:solidFill>
                  <a:schemeClr val="bg1">
                    <a:lumMod val="65000"/>
                  </a:schemeClr>
                </a:solidFill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ko-KR" altLang="ko-KR" sz="2600" b="1" dirty="0">
                    <a:solidFill>
                      <a:srgbClr val="404040"/>
                    </a:solidFill>
                    <a:latin typeface="돋움체" pitchFamily="49" charset="-127"/>
                  </a:rPr>
                  <a:t>  </a:t>
                </a:r>
                <a:endParaRPr lang="ko-KR" altLang="ko-KR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 bwMode="auto">
              <a:xfrm>
                <a:off x="2646241" y="4438993"/>
                <a:ext cx="1955901" cy="288000"/>
              </a:xfrm>
              <a:prstGeom prst="rect">
                <a:avLst/>
              </a:prstGeom>
              <a:solidFill>
                <a:srgbClr val="B9E8FF"/>
              </a:solidFill>
              <a:ln w="63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pPr>
                  <a:defRPr/>
                </a:pPr>
                <a:r>
                  <a:rPr lang="ko-KR" altLang="ko-KR" dirty="0">
                    <a:solidFill>
                      <a:prstClr val="white"/>
                    </a:solidFill>
                  </a:rPr>
                  <a:t> </a:t>
                </a:r>
              </a:p>
            </p:txBody>
          </p:sp>
        </p:grpSp>
        <p:grpSp>
          <p:nvGrpSpPr>
            <p:cNvPr id="31" name="그룹 30"/>
            <p:cNvGrpSpPr/>
            <p:nvPr/>
          </p:nvGrpSpPr>
          <p:grpSpPr>
            <a:xfrm>
              <a:off x="670998" y="3897774"/>
              <a:ext cx="2286257" cy="2069843"/>
              <a:chOff x="563777" y="4442168"/>
              <a:chExt cx="2286257" cy="2069843"/>
            </a:xfrm>
          </p:grpSpPr>
          <p:sp>
            <p:nvSpPr>
              <p:cNvPr id="25" name="Rectangle 2"/>
              <p:cNvSpPr>
                <a:spLocks noChangeArrowheads="1"/>
              </p:cNvSpPr>
              <p:nvPr/>
            </p:nvSpPr>
            <p:spPr bwMode="auto">
              <a:xfrm>
                <a:off x="563777" y="4489793"/>
                <a:ext cx="2286257" cy="2022218"/>
              </a:xfrm>
              <a:prstGeom prst="rect">
                <a:avLst/>
              </a:prstGeom>
              <a:solidFill>
                <a:srgbClr val="FFEBEB"/>
              </a:solidFill>
              <a:ln w="6350">
                <a:solidFill>
                  <a:schemeClr val="bg1">
                    <a:lumMod val="65000"/>
                  </a:schemeClr>
                </a:solidFill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ko-KR" altLang="ko-KR" sz="2600" b="1" dirty="0">
                    <a:solidFill>
                      <a:srgbClr val="404040"/>
                    </a:solidFill>
                    <a:latin typeface="돋움체" pitchFamily="49" charset="-127"/>
                  </a:rPr>
                  <a:t> </a:t>
                </a:r>
                <a:endParaRPr lang="ko-KR" altLang="ko-KR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 bwMode="auto">
              <a:xfrm>
                <a:off x="792604" y="4442168"/>
                <a:ext cx="1828603" cy="288000"/>
              </a:xfrm>
              <a:prstGeom prst="rect">
                <a:avLst/>
              </a:prstGeom>
              <a:solidFill>
                <a:srgbClr val="FFC1C1"/>
              </a:solidFill>
              <a:ln w="63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pPr>
                  <a:defRPr/>
                </a:pPr>
                <a:r>
                  <a:rPr lang="ko-KR" altLang="ko-KR" dirty="0">
                    <a:solidFill>
                      <a:prstClr val="white"/>
                    </a:solidFill>
                  </a:rPr>
                  <a:t> </a:t>
                </a:r>
              </a:p>
            </p:txBody>
          </p:sp>
        </p:grpSp>
        <p:grpSp>
          <p:nvGrpSpPr>
            <p:cNvPr id="29" name="그룹 28"/>
            <p:cNvGrpSpPr/>
            <p:nvPr/>
          </p:nvGrpSpPr>
          <p:grpSpPr>
            <a:xfrm>
              <a:off x="5962574" y="3897774"/>
              <a:ext cx="2284240" cy="2092068"/>
              <a:chOff x="4400765" y="4416768"/>
              <a:chExt cx="2284240" cy="2092068"/>
            </a:xfrm>
          </p:grpSpPr>
          <p:sp>
            <p:nvSpPr>
              <p:cNvPr id="24" name="Rectangle 5"/>
              <p:cNvSpPr>
                <a:spLocks noChangeArrowheads="1"/>
              </p:cNvSpPr>
              <p:nvPr/>
            </p:nvSpPr>
            <p:spPr bwMode="auto">
              <a:xfrm>
                <a:off x="4400765" y="4486618"/>
                <a:ext cx="2284240" cy="2022218"/>
              </a:xfrm>
              <a:prstGeom prst="rect">
                <a:avLst/>
              </a:prstGeom>
              <a:solidFill>
                <a:srgbClr val="FFF1DD"/>
              </a:solidFill>
              <a:ln w="6350">
                <a:solidFill>
                  <a:schemeClr val="bg1">
                    <a:lumMod val="65000"/>
                  </a:schemeClr>
                </a:solidFill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/>
              <a:p>
                <a:pPr algn="ctr">
                  <a:defRPr/>
                </a:pPr>
                <a:endParaRPr lang="ko-KR" altLang="ko-KR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 bwMode="auto">
              <a:xfrm>
                <a:off x="4628585" y="4416768"/>
                <a:ext cx="1828601" cy="288000"/>
              </a:xfrm>
              <a:prstGeom prst="rect">
                <a:avLst/>
              </a:prstGeom>
              <a:solidFill>
                <a:srgbClr val="FFDDAB"/>
              </a:solidFill>
              <a:ln w="63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pPr>
                  <a:defRPr/>
                </a:pPr>
                <a:r>
                  <a:rPr lang="ko-KR" altLang="ko-KR" dirty="0"/>
                  <a:t> </a:t>
                </a:r>
              </a:p>
            </p:txBody>
          </p:sp>
        </p:grpSp>
        <p:sp>
          <p:nvSpPr>
            <p:cNvPr id="43" name="직사각형 42"/>
            <p:cNvSpPr/>
            <p:nvPr/>
          </p:nvSpPr>
          <p:spPr>
            <a:xfrm>
              <a:off x="916971" y="3909222"/>
              <a:ext cx="1870662" cy="2697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원료 지향형 공업</a:t>
              </a: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835492" y="4308103"/>
              <a:ext cx="1980000" cy="15376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시멘트 공업 등 제품을 생산할 수 있는 공장을 원료 산지에 가깝게 두는 공업</a:t>
              </a: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3418945" y="3904236"/>
              <a:ext cx="2091607" cy="2697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노동력 지향형 공업</a:t>
              </a: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3464489" y="4308103"/>
              <a:ext cx="1980000" cy="15376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섬유</a:t>
              </a:r>
              <a:r>
                <a:rPr lang="en-US" altLang="ko-KR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가구</a:t>
              </a:r>
              <a:r>
                <a:rPr lang="en-US" altLang="ko-KR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전자 공업과 같이 노동력 확보가 쉬운 곳에 공장을 두는 공업</a:t>
              </a: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26061" y="4308103"/>
              <a:ext cx="1980000" cy="15376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식품</a:t>
              </a:r>
              <a:r>
                <a:rPr lang="en-US" altLang="ko-KR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인쇄</a:t>
              </a:r>
              <a:r>
                <a:rPr lang="en-US" altLang="ko-KR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출판</a:t>
              </a:r>
              <a:r>
                <a:rPr lang="en-US" altLang="ko-KR" dirty="0" smtClean="0">
                  <a:latin typeface="HY견고딕" pitchFamily="18" charset="-127"/>
                  <a:ea typeface="HY견고딕" pitchFamily="18" charset="-127"/>
                </a:rPr>
                <a:t>, </a:t>
              </a:r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의류 등과 같이 제품의 소비지가 가까운 곳에 공장을 두는 공업</a:t>
              </a: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6214156" y="3909222"/>
              <a:ext cx="1870662" cy="2697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 smtClean="0">
                  <a:latin typeface="HY견고딕" pitchFamily="18" charset="-127"/>
                  <a:ea typeface="HY견고딕" pitchFamily="18" charset="-127"/>
                </a:rPr>
                <a:t>시장 지향형 공업</a:t>
              </a: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33" name="슬라이드 번호 개체 틀 1"/>
          <p:cNvSpPr txBox="1">
            <a:spLocks/>
          </p:cNvSpPr>
          <p:nvPr/>
        </p:nvSpPr>
        <p:spPr>
          <a:xfrm>
            <a:off x="70104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C38FD2-3E40-4951-B517-55F52472B3F8}" type="slidenum">
              <a:rPr kumimoji="1" lang="en-GB" altLang="ko-KR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굴림" pitchFamily="50" charset="-127"/>
                <a:ea typeface="굴림" pitchFamily="50" charset="-127"/>
                <a:cs typeface="+mn-cs"/>
              </a:rPr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en-GB" altLang="ko-KR" sz="1200" b="1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780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텍스트 개체 틀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44500" indent="-444500" fontAlgn="auto">
              <a:spcAft>
                <a:spcPts val="0"/>
              </a:spcAft>
              <a:buNone/>
              <a:tabLst>
                <a:tab pos="444500" algn="l"/>
              </a:tabLst>
              <a:defRPr/>
            </a:pPr>
            <a:r>
              <a:rPr lang="en-US" altLang="ko-KR" spc="0" dirty="0" smtClean="0"/>
              <a:t>1-2. </a:t>
            </a:r>
            <a:r>
              <a:rPr lang="ko-KR" altLang="en-US" spc="0" smtClean="0"/>
              <a:t>공업의 발전 </a:t>
            </a:r>
            <a:r>
              <a:rPr lang="ko-KR" altLang="en-US" spc="0" dirty="0" smtClean="0"/>
              <a:t>요소</a:t>
            </a:r>
          </a:p>
        </p:txBody>
      </p:sp>
      <p:grpSp>
        <p:nvGrpSpPr>
          <p:cNvPr id="2" name="그룹 34"/>
          <p:cNvGrpSpPr/>
          <p:nvPr/>
        </p:nvGrpSpPr>
        <p:grpSpPr>
          <a:xfrm>
            <a:off x="972169" y="943892"/>
            <a:ext cx="7128000" cy="612000"/>
            <a:chOff x="1406288" y="1114944"/>
            <a:chExt cx="7128000" cy="612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6" name="모서리가 둥근 직사각형 35"/>
            <p:cNvSpPr/>
            <p:nvPr/>
          </p:nvSpPr>
          <p:spPr bwMode="auto">
            <a:xfrm>
              <a:off x="1406288" y="1114944"/>
              <a:ext cx="7128000" cy="612000"/>
            </a:xfrm>
            <a:prstGeom prst="roundRect">
              <a:avLst/>
            </a:prstGeom>
            <a:solidFill>
              <a:srgbClr val="FFEED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r">
                <a:defRPr/>
              </a:pPr>
              <a:endParaRPr lang="ko-KR" altLang="en-US" dirty="0">
                <a:latin typeface="HY견고딕" pitchFamily="18" charset="-127"/>
                <a:ea typeface="HY견고딕" pitchFamily="18" charset="-127"/>
              </a:endParaRPr>
            </a:p>
          </p:txBody>
        </p:sp>
        <p:sp>
          <p:nvSpPr>
            <p:cNvPr id="39" name="직사각형 28"/>
            <p:cNvSpPr>
              <a:spLocks noChangeArrowheads="1"/>
            </p:cNvSpPr>
            <p:nvPr/>
          </p:nvSpPr>
          <p:spPr bwMode="auto">
            <a:xfrm>
              <a:off x="1491119" y="1145826"/>
              <a:ext cx="6997934" cy="5601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smtClean="0">
                  <a:latin typeface="HY견고딕" pitchFamily="18" charset="-127"/>
                  <a:ea typeface="HY견고딕" pitchFamily="18" charset="-127"/>
                </a:rPr>
                <a:t>입지 유형별 특성</a:t>
              </a:r>
              <a:endParaRPr lang="ko-KR" altLang="en-US" sz="2400" dirty="0" smtClean="0">
                <a:latin typeface="HY견고딕" pitchFamily="18" charset="-127"/>
                <a:ea typeface="HY견고딕" pitchFamily="18" charset="-127"/>
              </a:endParaRPr>
            </a:p>
          </p:txBody>
        </p:sp>
      </p:grpSp>
      <p:pic>
        <p:nvPicPr>
          <p:cNvPr id="9" name="그림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6336" y="1633573"/>
            <a:ext cx="8134350" cy="488156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3" name="직사각형 2"/>
          <p:cNvSpPr/>
          <p:nvPr/>
        </p:nvSpPr>
        <p:spPr>
          <a:xfrm>
            <a:off x="1537855" y="1961804"/>
            <a:ext cx="1113905" cy="290945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537854" y="2962103"/>
            <a:ext cx="1113905" cy="290945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057000" y="5009805"/>
            <a:ext cx="1113905" cy="290945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970414" y="3205945"/>
            <a:ext cx="4409898" cy="2189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970414" y="2107276"/>
            <a:ext cx="4409898" cy="2189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023061" y="5081851"/>
            <a:ext cx="4409898" cy="2189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0" grpId="0" animBg="1"/>
      <p:bldP spid="11" grpId="0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6505</TotalTime>
  <Words>1593</Words>
  <Application>Microsoft Office PowerPoint</Application>
  <PresentationFormat>화면 슬라이드 쇼(4:3)</PresentationFormat>
  <Paragraphs>345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HY견고딕</vt:lpstr>
      <vt:lpstr>HY견명조</vt:lpstr>
      <vt:lpstr>HY동녘B</vt:lpstr>
      <vt:lpstr>굴림</vt:lpstr>
      <vt:lpstr>돋움체</vt:lpstr>
      <vt:lpstr>맑은 고딕</vt:lpstr>
      <vt:lpstr>Arial</vt:lpstr>
      <vt:lpstr>Georgia</vt:lpstr>
      <vt:lpstr>Wingdings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ptone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봄길</dc:title>
  <dc:creator>yangjieun</dc:creator>
  <cp:lastModifiedBy>교육정보부</cp:lastModifiedBy>
  <cp:revision>728</cp:revision>
  <dcterms:created xsi:type="dcterms:W3CDTF">2012-07-19T05:53:43Z</dcterms:created>
  <dcterms:modified xsi:type="dcterms:W3CDTF">2018-03-06T23:14:52Z</dcterms:modified>
</cp:coreProperties>
</file>

<file path=docProps/thumbnail.jpeg>
</file>